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40"/>
  </p:notesMasterIdLst>
  <p:sldIdLst>
    <p:sldId id="306" r:id="rId5"/>
    <p:sldId id="350" r:id="rId6"/>
    <p:sldId id="337" r:id="rId7"/>
    <p:sldId id="342" r:id="rId8"/>
    <p:sldId id="351" r:id="rId9"/>
    <p:sldId id="352" r:id="rId10"/>
    <p:sldId id="353" r:id="rId11"/>
    <p:sldId id="349" r:id="rId12"/>
    <p:sldId id="317" r:id="rId13"/>
    <p:sldId id="336" r:id="rId14"/>
    <p:sldId id="322" r:id="rId15"/>
    <p:sldId id="296" r:id="rId16"/>
    <p:sldId id="348" r:id="rId17"/>
    <p:sldId id="354" r:id="rId18"/>
    <p:sldId id="341" r:id="rId19"/>
    <p:sldId id="355" r:id="rId20"/>
    <p:sldId id="356" r:id="rId21"/>
    <p:sldId id="358" r:id="rId22"/>
    <p:sldId id="380" r:id="rId23"/>
    <p:sldId id="381" r:id="rId24"/>
    <p:sldId id="382" r:id="rId25"/>
    <p:sldId id="383" r:id="rId26"/>
    <p:sldId id="359" r:id="rId27"/>
    <p:sldId id="360" r:id="rId28"/>
    <p:sldId id="361" r:id="rId29"/>
    <p:sldId id="366" r:id="rId30"/>
    <p:sldId id="385" r:id="rId31"/>
    <p:sldId id="386" r:id="rId32"/>
    <p:sldId id="384" r:id="rId33"/>
    <p:sldId id="368" r:id="rId34"/>
    <p:sldId id="369" r:id="rId35"/>
    <p:sldId id="367" r:id="rId36"/>
    <p:sldId id="365" r:id="rId37"/>
    <p:sldId id="343" r:id="rId38"/>
    <p:sldId id="344" r:id="rId39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BFBFBF"/>
    <a:srgbClr val="000000"/>
    <a:srgbClr val="FFDF7F"/>
    <a:srgbClr val="E400F6"/>
    <a:srgbClr val="522D80"/>
    <a:srgbClr val="FF997F"/>
    <a:srgbClr val="B2FF9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0DB8C-DD24-46B7-A76C-550EADBFC100}" v="53" dt="2023-10-18T06:18:40.426"/>
    <p1510:client id="{6655670D-A212-46E0-A8B2-C4F6C455DB16}" v="2" dt="2023-10-18T06:24: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Training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F1612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3.5430000000000001</c:v>
                </c:pt>
                <c:pt idx="1">
                  <c:v>1.28</c:v>
                </c:pt>
                <c:pt idx="2">
                  <c:v>0.96299999999999997</c:v>
                </c:pt>
                <c:pt idx="3">
                  <c:v>0.91500000000000004</c:v>
                </c:pt>
                <c:pt idx="4">
                  <c:v>0.86599999999999999</c:v>
                </c:pt>
                <c:pt idx="5">
                  <c:v>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8C-404D-A524-ED02D5F24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6992448"/>
        <c:axId val="1550731520"/>
      </c:lineChart>
      <c:catAx>
        <c:axId val="172699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 of Environments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731520"/>
        <c:crosses val="autoZero"/>
        <c:auto val="1"/>
        <c:lblAlgn val="ctr"/>
        <c:lblOffset val="100"/>
        <c:noMultiLvlLbl val="0"/>
      </c:catAx>
      <c:valAx>
        <c:axId val="155073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Training 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99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Reduction</a:t>
            </a:r>
            <a:r>
              <a:rPr lang="en-US" sz="1400" baseline="0" dirty="0"/>
              <a:t> in Training</a:t>
            </a:r>
            <a:r>
              <a:rPr lang="en-US" sz="1400" dirty="0"/>
              <a:t>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F1612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63.872</c:v>
                </c:pt>
                <c:pt idx="2">
                  <c:v>72.819999999999993</c:v>
                </c:pt>
                <c:pt idx="3">
                  <c:v>74.174000000000007</c:v>
                </c:pt>
                <c:pt idx="4">
                  <c:v>75.557000000000002</c:v>
                </c:pt>
                <c:pt idx="5">
                  <c:v>76.290999999999997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75-46BA-A49A-22F0A3B97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6992448"/>
        <c:axId val="1550731520"/>
      </c:lineChart>
      <c:catAx>
        <c:axId val="172699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 of Environments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731520"/>
        <c:crosses val="autoZero"/>
        <c:auto val="1"/>
        <c:lblAlgn val="ctr"/>
        <c:lblOffset val="100"/>
        <c:noMultiLvlLbl val="0"/>
      </c:catAx>
      <c:valAx>
        <c:axId val="155073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b="0" i="0" u="none" strike="noStrike" kern="1200" spc="0" baseline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Reduction in Training Time (%)</a:t>
                </a:r>
              </a:p>
            </c:rich>
          </c:tx>
          <c:layout>
            <c:manualLayout>
              <c:xMode val="edge"/>
              <c:yMode val="edge"/>
              <c:x val="4.1086446825255842E-2"/>
              <c:y val="0.170055929901895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99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Training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4.2110000000000003</c:v>
                </c:pt>
                <c:pt idx="1">
                  <c:v>3.0950000000000002</c:v>
                </c:pt>
                <c:pt idx="2">
                  <c:v>2.528</c:v>
                </c:pt>
                <c:pt idx="3">
                  <c:v>2.3359999999999999</c:v>
                </c:pt>
                <c:pt idx="4">
                  <c:v>2.2490000000000001</c:v>
                </c:pt>
                <c:pt idx="5">
                  <c:v>2.1480000000000001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B9-4AE7-9B91-3BFE16175B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6992448"/>
        <c:axId val="1550731520"/>
      </c:lineChart>
      <c:catAx>
        <c:axId val="172699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 of Agents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731520"/>
        <c:crosses val="autoZero"/>
        <c:auto val="1"/>
        <c:lblAlgn val="ctr"/>
        <c:lblOffset val="100"/>
        <c:noMultiLvlLbl val="0"/>
      </c:catAx>
      <c:valAx>
        <c:axId val="155073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Training 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99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Reduction</a:t>
            </a:r>
            <a:r>
              <a:rPr lang="en-US" sz="1400" baseline="0" dirty="0"/>
              <a:t> in Training</a:t>
            </a:r>
            <a:r>
              <a:rPr lang="en-US" sz="1400" dirty="0"/>
              <a:t>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26.501999999999999</c:v>
                </c:pt>
                <c:pt idx="2">
                  <c:v>39.966999999999999</c:v>
                </c:pt>
                <c:pt idx="3">
                  <c:v>44.526200000000003</c:v>
                </c:pt>
                <c:pt idx="4">
                  <c:v>46.591999999999999</c:v>
                </c:pt>
                <c:pt idx="5">
                  <c:v>48.991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33-44C1-9932-F051058B4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6992448"/>
        <c:axId val="1550731520"/>
      </c:lineChart>
      <c:catAx>
        <c:axId val="172699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 of Agents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731520"/>
        <c:crosses val="autoZero"/>
        <c:auto val="1"/>
        <c:lblAlgn val="ctr"/>
        <c:lblOffset val="100"/>
        <c:noMultiLvlLbl val="0"/>
      </c:catAx>
      <c:valAx>
        <c:axId val="155073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b="0" i="0" u="none" strike="noStrike" kern="1200" spc="0" baseline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Reduction in Training Time (%)</a:t>
                </a:r>
              </a:p>
            </c:rich>
          </c:tx>
          <c:layout>
            <c:manualLayout>
              <c:xMode val="edge"/>
              <c:yMode val="edge"/>
              <c:x val="4.1086446825255842E-2"/>
              <c:y val="0.170055929901895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99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B3A5-E1EA-4F4C-9531-6207AB9D67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Computing and Simulation for Autonomy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AuE-8930: Computing and Simulation for Autonomy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www.youtube.com/@AutoDRIVE-Ecosystem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s://github.com/AutoDRIVE-Ecosystem" TargetMode="External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9.jpg"/><Relationship Id="rId4" Type="http://schemas.openxmlformats.org/officeDocument/2006/relationships/image" Target="../media/image24.jpeg"/><Relationship Id="rId9" Type="http://schemas.openxmlformats.org/officeDocument/2006/relationships/hyperlink" Target="https://arxiv.org/abs/2110.05437" TargetMode="Externa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3.jpg"/><Relationship Id="rId18" Type="http://schemas.openxmlformats.org/officeDocument/2006/relationships/image" Target="../media/image46.jpe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12" Type="http://schemas.openxmlformats.org/officeDocument/2006/relationships/hyperlink" Target="https://youtu.be/Rq7Wwcwn1uk?feature=shared" TargetMode="External"/><Relationship Id="rId17" Type="http://schemas.openxmlformats.org/officeDocument/2006/relationships/hyperlink" Target="https://youtu.be/YIZz_8rLgZQ?feature=shared" TargetMode="External"/><Relationship Id="rId2" Type="http://schemas.openxmlformats.org/officeDocument/2006/relationships/hyperlink" Target="https://autodrive-ecosystem.github.io/" TargetMode="External"/><Relationship Id="rId16" Type="http://schemas.openxmlformats.org/officeDocument/2006/relationships/hyperlink" Target="https://youtu.be/PLW1-sYW6H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s://youtu.be/t0CgNR_LgrQ?feature=shared" TargetMode="External"/><Relationship Id="rId5" Type="http://schemas.openxmlformats.org/officeDocument/2006/relationships/image" Target="../media/image41.png"/><Relationship Id="rId15" Type="http://schemas.openxmlformats.org/officeDocument/2006/relationships/image" Target="../media/image45.png"/><Relationship Id="rId10" Type="http://schemas.openxmlformats.org/officeDocument/2006/relationships/image" Target="../media/image12.png"/><Relationship Id="rId4" Type="http://schemas.openxmlformats.org/officeDocument/2006/relationships/image" Target="../media/image40.png"/><Relationship Id="rId9" Type="http://schemas.openxmlformats.org/officeDocument/2006/relationships/image" Target="../media/image11.png"/><Relationship Id="rId1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5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5" Type="http://schemas.openxmlformats.org/officeDocument/2006/relationships/image" Target="../media/image86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microsoft.com/office/2007/relationships/media" Target="../media/media6.mp4"/><Relationship Id="rId7" Type="http://schemas.openxmlformats.org/officeDocument/2006/relationships/image" Target="../media/image12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Relationship Id="rId9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3.jpg"/><Relationship Id="rId18" Type="http://schemas.openxmlformats.org/officeDocument/2006/relationships/image" Target="../media/image128.jpe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12" Type="http://schemas.openxmlformats.org/officeDocument/2006/relationships/hyperlink" Target="https://youtu.be/Rq7Wwcwn1uk?feature=shared" TargetMode="External"/><Relationship Id="rId17" Type="http://schemas.openxmlformats.org/officeDocument/2006/relationships/hyperlink" Target="https://youtu.be/YIZz_8rLgZQ?feature=shared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s://youtu.be/PLW1-sYW6H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s://youtu.be/t0CgNR_LgrQ?feature=shared" TargetMode="External"/><Relationship Id="rId5" Type="http://schemas.openxmlformats.org/officeDocument/2006/relationships/image" Target="../media/image41.png"/><Relationship Id="rId15" Type="http://schemas.openxmlformats.org/officeDocument/2006/relationships/image" Target="../media/image45.png"/><Relationship Id="rId10" Type="http://schemas.openxmlformats.org/officeDocument/2006/relationships/image" Target="../media/image12.png"/><Relationship Id="rId4" Type="http://schemas.openxmlformats.org/officeDocument/2006/relationships/image" Target="../media/image40.png"/><Relationship Id="rId9" Type="http://schemas.openxmlformats.org/officeDocument/2006/relationships/image" Target="../media/image11.png"/><Relationship Id="rId14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0.05437" TargetMode="External"/><Relationship Id="rId2" Type="http://schemas.openxmlformats.org/officeDocument/2006/relationships/hyperlink" Target="https://doi.org/10.1109/ICISS49785.2020.931603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/>
              <a:t>Capstone Project</a:t>
            </a:r>
            <a:br>
              <a:rPr lang="en-US" sz="4800" dirty="0"/>
            </a:br>
            <a:br>
              <a:rPr lang="en-US" sz="18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  <a:t>A Scalable and Parallelizable Multi-Agent Reinforcement Learning Framework for Cooperative and Competitive Autonomous Vehicles</a:t>
            </a:r>
            <a:endParaRPr lang="en-IN" sz="1800" dirty="0">
              <a:latin typeface="Trebuchet MS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AuE-8930</a:t>
            </a:r>
            <a:br>
              <a:rPr lang="en-IN" sz="2400" dirty="0"/>
            </a:br>
            <a:r>
              <a:rPr lang="en-IN" sz="2400" dirty="0"/>
              <a:t>Computing and Simulation for Autonomy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FBF0A-1852-3589-D373-CEBDE2CF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F6949-DE5C-9D73-4EA6-A3568398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CA950-5384-82B3-E282-057E68B5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476375"/>
            <a:ext cx="7315200" cy="4047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F9A36-DD2B-3A50-3154-A653F8EA2B22}"/>
              </a:ext>
            </a:extLst>
          </p:cNvPr>
          <p:cNvSpPr txBox="1"/>
          <p:nvPr/>
        </p:nvSpPr>
        <p:spPr>
          <a:xfrm>
            <a:off x="8259847" y="522468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W. Ding, C. Xu, M. </a:t>
            </a:r>
            <a:r>
              <a:rPr lang="en-US" sz="1000" dirty="0" err="1">
                <a:solidFill>
                  <a:srgbClr val="747474"/>
                </a:solidFill>
              </a:rPr>
              <a:t>Arief</a:t>
            </a:r>
            <a:r>
              <a:rPr lang="en-US" sz="1000" dirty="0">
                <a:solidFill>
                  <a:srgbClr val="747474"/>
                </a:solidFill>
              </a:rPr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10.1109/TITS.2023.3259322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0BD18D-2346-418F-0E79-277872201E48}"/>
              </a:ext>
            </a:extLst>
          </p:cNvPr>
          <p:cNvSpPr/>
          <p:nvPr/>
        </p:nvSpPr>
        <p:spPr>
          <a:xfrm>
            <a:off x="666749" y="5329237"/>
            <a:ext cx="7224713" cy="157163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4562290-2455-C9D8-47C9-B9F6E13B46D4}"/>
              </a:ext>
            </a:extLst>
          </p:cNvPr>
          <p:cNvSpPr/>
          <p:nvPr/>
        </p:nvSpPr>
        <p:spPr>
          <a:xfrm>
            <a:off x="324491" y="2354987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9E9BCD-D4FA-BDD6-7B8B-68271F57CB5F}"/>
              </a:ext>
            </a:extLst>
          </p:cNvPr>
          <p:cNvSpPr/>
          <p:nvPr/>
        </p:nvSpPr>
        <p:spPr>
          <a:xfrm>
            <a:off x="324491" y="4655783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3B8FCF-257E-CB4B-FE61-55AF21147673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Comparative Analysis of Simulation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265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05226"/>
              </p:ext>
            </p:extLst>
          </p:nvPr>
        </p:nvGraphicFramePr>
        <p:xfrm>
          <a:off x="397007" y="3428867"/>
          <a:ext cx="7912494" cy="7134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98728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69322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63454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025301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503211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753104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4661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76378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76378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264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Vehicle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44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Nigel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5200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Nano or Jetson Orin Nano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RPLIDAR A-1, Pi-Cameras, Intel RealSense D435i, 9-Axis IMU, 6-Axis IPS, Encoders, Microphone, Steering Feedback, Throttle Feedback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DC Motors, Steering Servo(s)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 + NTU +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6657431" y="726940"/>
            <a:ext cx="2911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https://autodrive-ecosystem.github.io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8AEF13-998D-A948-1DD0-90ED378D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7007" y="4911429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349058" y="499002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9E6A924-F8B7-2BE8-0985-1E47DF56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8" y="4911429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EAC41F8-ED71-138F-0C60-ADA0272B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69" y="4911429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C70FFB9-17EE-85B6-A7C2-CB630F58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345" y="4911429"/>
            <a:ext cx="24395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4A997DA0-A2CB-0060-CDC8-CDCD742D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0" y="4911429"/>
            <a:ext cx="1422185" cy="14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5ABF1-D506-32E5-BE60-03E4F81CB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211" y="1157080"/>
            <a:ext cx="3484750" cy="296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A087F-007B-9C1A-62FA-96BA8158D0E3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AutoDRIVE Ecosystem</a:t>
            </a:r>
          </a:p>
        </p:txBody>
      </p:sp>
      <p:pic>
        <p:nvPicPr>
          <p:cNvPr id="9" name="Picture 8" descr="A logo with red x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0CF53E65-052D-D6EF-4EC8-2E3BAC18594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667" t="24634" r="16667" b="24634"/>
          <a:stretch/>
        </p:blipFill>
        <p:spPr>
          <a:xfrm>
            <a:off x="10058838" y="623982"/>
            <a:ext cx="953673" cy="457200"/>
          </a:xfrm>
          <a:prstGeom prst="rect">
            <a:avLst/>
          </a:prstGeom>
        </p:spPr>
      </p:pic>
      <p:pic>
        <p:nvPicPr>
          <p:cNvPr id="10" name="Picture 9">
            <a:hlinkClick r:id="rId11"/>
            <a:extLst>
              <a:ext uri="{FF2B5EF4-FFF2-40B4-BE49-F238E27FC236}">
                <a16:creationId xmlns:a16="http://schemas.microsoft.com/office/drawing/2014/main" id="{BF9AB819-57ED-9740-ACB5-565692015A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949" y="623982"/>
            <a:ext cx="457200" cy="457200"/>
          </a:xfrm>
          <a:prstGeom prst="rect">
            <a:avLst/>
          </a:prstGeom>
        </p:spPr>
      </p:pic>
      <p:pic>
        <p:nvPicPr>
          <p:cNvPr id="11" name="Picture 10">
            <a:hlinkClick r:id="rId13"/>
            <a:extLst>
              <a:ext uri="{FF2B5EF4-FFF2-40B4-BE49-F238E27FC236}">
                <a16:creationId xmlns:a16="http://schemas.microsoft.com/office/drawing/2014/main" id="{668ED556-8CC7-9E83-3999-0BDE44568F2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738" y="669702"/>
            <a:ext cx="529208" cy="36576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13E7B6F2-7FB6-88E7-033F-ABB3C0C3C500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duotone>
              <a:prstClr val="black"/>
              <a:srgbClr val="003D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96" y="658816"/>
            <a:ext cx="383715" cy="3837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D25401-F48C-C97A-A043-6868B5D0F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68775"/>
              </p:ext>
            </p:extLst>
          </p:nvPr>
        </p:nvGraphicFramePr>
        <p:xfrm>
          <a:off x="397007" y="4163913"/>
          <a:ext cx="11454019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026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499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61481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2094689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20790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1827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4751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27444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2744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716763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A31FF9-4428-7226-9F27-F7BAD781D743}"/>
              </a:ext>
            </a:extLst>
          </p:cNvPr>
          <p:cNvSpPr txBox="1">
            <a:spLocks/>
          </p:cNvSpPr>
          <p:nvPr/>
        </p:nvSpPr>
        <p:spPr>
          <a:xfrm>
            <a:off x="629178" y="1562470"/>
            <a:ext cx="5460919" cy="18357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</a:rPr>
              <a:t>Develop</a:t>
            </a:r>
            <a:r>
              <a:rPr lang="en-US" sz="1200" dirty="0">
                <a:latin typeface="Arial" panose="020B0604020202020204" pitchFamily="34" charset="0"/>
              </a:rPr>
              <a:t> autonomy algorithms using flexible APIs</a:t>
            </a:r>
          </a:p>
          <a:p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</a:rPr>
              <a:t>Simulate</a:t>
            </a:r>
            <a:r>
              <a:rPr lang="en-US" sz="1200" dirty="0">
                <a:latin typeface="Arial" panose="020B0604020202020204" pitchFamily="34" charset="0"/>
              </a:rPr>
              <a:t> for initial prototyping and corner-case analysis</a:t>
            </a:r>
          </a:p>
          <a:p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</a:rPr>
              <a:t>Deploy</a:t>
            </a:r>
            <a:r>
              <a:rPr lang="en-US" sz="1200" dirty="0">
                <a:latin typeface="Arial" panose="020B0604020202020204" pitchFamily="34" charset="0"/>
              </a:rPr>
              <a:t> on mechatronic testbed for real-world validation</a:t>
            </a:r>
          </a:p>
          <a:p>
            <a:r>
              <a:rPr lang="en-US" sz="1200" dirty="0">
                <a:latin typeface="Arial" panose="020B0604020202020204" pitchFamily="34" charset="0"/>
              </a:rPr>
              <a:t>Small, mid and full-scale vehicles and infrastructure</a:t>
            </a:r>
          </a:p>
          <a:p>
            <a:r>
              <a:rPr lang="en-US" sz="1200" dirty="0">
                <a:latin typeface="Arial" panose="020B0604020202020204" pitchFamily="34" charset="0"/>
              </a:rPr>
              <a:t>Autonomous driving + smart-city applications</a:t>
            </a:r>
          </a:p>
          <a:p>
            <a:r>
              <a:rPr lang="en-US" sz="1200" dirty="0">
                <a:latin typeface="Arial" panose="020B0604020202020204" pitchFamily="34" charset="0"/>
              </a:rPr>
              <a:t>Affordable cost and completely open-source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67A5490-88FB-CA09-3428-F11174168928}"/>
              </a:ext>
            </a:extLst>
          </p:cNvPr>
          <p:cNvSpPr txBox="1">
            <a:spLocks/>
          </p:cNvSpPr>
          <p:nvPr/>
        </p:nvSpPr>
        <p:spPr>
          <a:xfrm>
            <a:off x="5364888" y="1562470"/>
            <a:ext cx="2835438" cy="18357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 panose="020B0604020202020204" pitchFamily="34" charset="0"/>
                <a:cs typeface="Courier New" panose="02070309020205020404" pitchFamily="49" charset="0"/>
              </a:rPr>
              <a:t>Resources</a:t>
            </a:r>
            <a:r>
              <a:rPr lang="en-US" sz="1400" dirty="0">
                <a:latin typeface="Arial" panose="020B0604020202020204" pitchFamily="34" charset="0"/>
                <a:cs typeface="Courier New" panose="02070309020205020404" pitchFamily="49" charset="0"/>
              </a:rPr>
              <a:t>:</a:t>
            </a:r>
            <a:endParaRPr lang="en-US" sz="1400" dirty="0">
              <a:latin typeface="Arial" panose="020B0604020202020204" pitchFamily="34" charset="0"/>
              <a:cs typeface="Courier New" panose="02070309020205020404" pitchFamily="49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lang="en-US" sz="1200" dirty="0">
              <a:solidFill>
                <a:srgbClr val="F16122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F16122"/>
                </a:solidFill>
                <a:latin typeface="Arial" panose="020B0604020202020204" pitchFamily="34" charset="0"/>
                <a:cs typeface="Courier New" panose="02070309020205020404" pitchFamily="49" charset="0"/>
                <a:hlinkClick r:id="rId9"/>
              </a:rPr>
              <a:t>Paper</a:t>
            </a:r>
            <a:endParaRPr lang="en-US" sz="12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Arial" panose="020B0604020202020204" pitchFamily="34" charset="0"/>
                <a:cs typeface="Courier New" panose="02070309020205020404" pitchFamily="49" charset="0"/>
                <a:hlinkClick r:id="rId11"/>
              </a:rPr>
              <a:t>GitHub</a:t>
            </a:r>
            <a:endParaRPr lang="en-US" sz="12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Arial" panose="020B0604020202020204" pitchFamily="34" charset="0"/>
                <a:cs typeface="Courier New" panose="02070309020205020404" pitchFamily="49" charset="0"/>
                <a:hlinkClick r:id="rId13"/>
              </a:rPr>
              <a:t>YouTube</a:t>
            </a:r>
            <a:endParaRPr lang="en-US" sz="1200" dirty="0">
              <a:latin typeface="Arial" panose="020B0604020202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73915054"/>
                  </p:ext>
                </p:extLst>
              </p:nvPr>
            </p:nvGraphicFramePr>
            <p:xfrm>
              <a:off x="629179" y="1504949"/>
              <a:ext cx="10933639" cy="257528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Semnani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[3]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FMP+DRL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900" b="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𝑝𝑟𝑒𝑓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 (2D/3D)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algorithm of deep reinforcement learning (RL) and force-based motion planning (FMP) to solve distributed motion planning problem in dense and dynamic environments.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Long et al. [4]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Stage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𝒛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𝒈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decentralized sensor-level collision avoidance policy for multi-robot systems.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2018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 err="1"/>
                            <a:t>Aradi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[5]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hierarchical motion planning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Wang et al. [6]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DRL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Custom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method to train directly from each robot-centered, relative perspective generated image, and each robot’s reward as the input.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solidFill>
                                <a:schemeClr val="bg1"/>
                              </a:solidFill>
                            </a:rPr>
                            <a:t>Zhou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[7]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∈[−60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:10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:60</m:t>
                              </m:r>
                              <m:r>
                                <a:rPr lang="en-US" sz="8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°]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</a:t>
                          </a:r>
                          <a:r>
                            <a:rPr lang="en-US" sz="900" kern="100" dirty="0">
                              <a:effectLst/>
                            </a:rPr>
                            <a:t>for USVs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Formation and 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DRL for USV formation path planning with specific focus on a reliable obstacle avoidance in constrained maritime environments.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02508973"/>
                      </a:ext>
                    </a:extLst>
                  </a:tr>
                  <a:tr h="19188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Sivanathan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[8]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MARL Simulator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9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p>
                                </m:sSubSup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b="1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differential drive robots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Decentralized motion planning framework for addressing the task of multi-robot navigation using deep reinforcement learning.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1378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73915054"/>
                  </p:ext>
                </p:extLst>
              </p:nvPr>
            </p:nvGraphicFramePr>
            <p:xfrm>
              <a:off x="629179" y="1504949"/>
              <a:ext cx="10933639" cy="257528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57658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Semnani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[3]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FMP+DRL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30526" r="-492462" b="-33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30526" r="-390000" b="-33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algorithm of deep reinforcement learning (RL) and force-based motion planning (FMP) to solve distributed motion planning problem in dense and dynamic environments.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Long et al. [4]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Stage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74648" r="-492462" b="-346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74648" r="-390000" b="-346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decentralized sensor-level collision avoidance policy for multi-robot systems.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2018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 err="1"/>
                            <a:t>Aradi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[5]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hierarchical motion planning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Wang et al. [6]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DRL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Custom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311429" r="-492462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311429" r="-39000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End-to-end method to train directly from each robot-centered, relative perspective generated image, and each robot’s reward as the input.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solidFill>
                                <a:schemeClr val="bg1"/>
                              </a:solidFill>
                            </a:rPr>
                            <a:t>Zhou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[7]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effectLst/>
                            </a:rPr>
                            <a:t>Python Simulation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405634" r="-492462" b="-1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405634" r="-390000" b="-1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Formation and collision avoidance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DRL for USV formation path planning with specific focus on a reliable obstacle avoidance in constrained maritime environments.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0250897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Sivanathan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[8]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DRL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MARL Simulator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505634" r="-492462" b="-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505634" r="-390000" b="-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Motion planning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Decentralized motion planning framework for addressing the task of multi-robot navigation using deep reinforcement learning.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2020</a:t>
                          </a:r>
                          <a:endParaRPr lang="en-US" sz="900" kern="100" dirty="0">
                            <a:solidFill>
                              <a:srgbClr val="000000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137839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4A1E-F14F-14A7-72CB-3ECADE18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4531C-1FE6-D5F4-E963-6F83B8D4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0DB75-C829-7FFC-C6E7-3838A08C5152}"/>
              </a:ext>
            </a:extLst>
          </p:cNvPr>
          <p:cNvSpPr txBox="1"/>
          <p:nvPr/>
        </p:nvSpPr>
        <p:spPr>
          <a:xfrm>
            <a:off x="629179" y="5737639"/>
            <a:ext cx="293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DRL-FMP hybrid control framework </a:t>
            </a:r>
            <a:r>
              <a:rPr lang="en-US" sz="1200" dirty="0">
                <a:solidFill>
                  <a:srgbClr val="F16122"/>
                </a:solidFill>
              </a:rPr>
              <a:t>[3]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A4416-5828-AB9C-0EE5-E969E58B0423}"/>
              </a:ext>
            </a:extLst>
          </p:cNvPr>
          <p:cNvSpPr txBox="1"/>
          <p:nvPr/>
        </p:nvSpPr>
        <p:spPr>
          <a:xfrm>
            <a:off x="3643372" y="5737639"/>
            <a:ext cx="3842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Collision avoidance using DRL </a:t>
            </a:r>
            <a:r>
              <a:rPr lang="en-US" sz="1200" dirty="0">
                <a:solidFill>
                  <a:srgbClr val="F16122"/>
                </a:solidFill>
              </a:rPr>
              <a:t>[4]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1DE89-5615-E178-1C2A-D330BADC2063}"/>
              </a:ext>
            </a:extLst>
          </p:cNvPr>
          <p:cNvSpPr txBox="1"/>
          <p:nvPr/>
        </p:nvSpPr>
        <p:spPr>
          <a:xfrm>
            <a:off x="7666781" y="5741884"/>
            <a:ext cx="389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Decentralized motion planning using DRL </a:t>
            </a:r>
            <a:r>
              <a:rPr lang="en-US" sz="1200" dirty="0">
                <a:solidFill>
                  <a:srgbClr val="F16122"/>
                </a:solidFill>
              </a:rPr>
              <a:t>[8]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C0C870-D1F7-EF3F-663C-BD2EE1497CFD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State-of-the-Art: Cooperative DRL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B271E1-53EF-982B-31BE-7B889DC9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71" y="4208436"/>
            <a:ext cx="3842780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60D51C-8A1F-EB19-9BF0-91F95005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9" y="4208436"/>
            <a:ext cx="2833564" cy="137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F17E53-45F8-541D-81D2-71D5EC16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780" y="4208436"/>
            <a:ext cx="389603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3319817"/>
                  </p:ext>
                </p:extLst>
              </p:nvPr>
            </p:nvGraphicFramePr>
            <p:xfrm>
              <a:off x="629179" y="1504949"/>
              <a:ext cx="10933639" cy="185901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Fuchs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[9]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900" b="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sup>
                                </m:sSubSup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𝑝𝑟𝑒𝑓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Learning-based system for autonomous car racing by leveraging a course-progress proxy reward and deep reinforcement learning.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29007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Song et al. [10]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7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700" b="0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7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7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7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overtaking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Curriculum-learning-based method to tackle the autonomous overtaking problem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2021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Samak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[11]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IL+RL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 err="1">
                              <a:effectLst/>
                            </a:rPr>
                            <a:t>AutoRACE</a:t>
                          </a:r>
                          <a:r>
                            <a:rPr lang="en-US" sz="900" kern="100" dirty="0">
                              <a:effectLst/>
                            </a:rPr>
                            <a:t>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:{</m:t>
                                </m:r>
                                <m:sSub>
                                  <m:sSubPr>
                                    <m:ctrlP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9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900" b="0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9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:{</m:t>
                              </m:r>
                              <m:sSub>
                                <m:sSubPr>
                                  <m:ctrlP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9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9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900" kern="100" dirty="0">
                              <a:effectLst/>
                            </a:rPr>
                            <a:t> for full-scale Ackermann</a:t>
                          </a:r>
                          <a:r>
                            <a:rPr lang="en-US" sz="900" kern="100" baseline="0" dirty="0">
                              <a:effectLst/>
                            </a:rPr>
                            <a:t> steered vehicle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Hybrid imitation-reinforcement learning architecture to train a r</a:t>
                          </a:r>
                          <a:r>
                            <a:rPr lang="en-US" sz="900" kern="100" dirty="0">
                              <a:effectLst/>
                            </a:rPr>
                            <a:t>igorous end-to-end control strategy for autonomous vehicles aimed at minimizing lap times in a time attack racing event.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Betz et al. [12]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Mixed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autonomous vehicle racing.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2022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C66C364F-858E-0CC4-A62A-08AAA5E151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3319817"/>
                  </p:ext>
                </p:extLst>
              </p:nvPr>
            </p:nvGraphicFramePr>
            <p:xfrm>
              <a:off x="629179" y="1504949"/>
              <a:ext cx="10933639" cy="1859016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1473941">
                      <a:extLst>
                        <a:ext uri="{9D8B030D-6E8A-4147-A177-3AD203B41FA5}">
                          <a16:colId xmlns:a16="http://schemas.microsoft.com/office/drawing/2014/main" val="50390119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966943448"/>
                        </a:ext>
                      </a:extLst>
                    </a:gridCol>
                    <a:gridCol w="1303020">
                      <a:extLst>
                        <a:ext uri="{9D8B030D-6E8A-4147-A177-3AD203B41FA5}">
                          <a16:colId xmlns:a16="http://schemas.microsoft.com/office/drawing/2014/main" val="2064056383"/>
                        </a:ext>
                      </a:extLst>
                    </a:gridCol>
                    <a:gridCol w="1211580">
                      <a:extLst>
                        <a:ext uri="{9D8B030D-6E8A-4147-A177-3AD203B41FA5}">
                          <a16:colId xmlns:a16="http://schemas.microsoft.com/office/drawing/2014/main" val="290680522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60729476"/>
                        </a:ext>
                      </a:extLst>
                    </a:gridCol>
                    <a:gridCol w="942975">
                      <a:extLst>
                        <a:ext uri="{9D8B030D-6E8A-4147-A177-3AD203B41FA5}">
                          <a16:colId xmlns:a16="http://schemas.microsoft.com/office/drawing/2014/main" val="3449986522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155470176"/>
                        </a:ext>
                      </a:extLst>
                    </a:gridCol>
                    <a:gridCol w="599543">
                      <a:extLst>
                        <a:ext uri="{9D8B030D-6E8A-4147-A177-3AD203B41FA5}">
                          <a16:colId xmlns:a16="http://schemas.microsoft.com/office/drawing/2014/main" val="3469305865"/>
                        </a:ext>
                      </a:extLst>
                    </a:gridCol>
                  </a:tblGrid>
                  <a:tr h="13968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Article/Author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Methodology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Tools/Frameworks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Observations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Actions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Application</a:t>
                          </a: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Summary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Year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F1612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52813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Fuchs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[9]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40845" r="-492462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40845" r="-390000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Learning-based system for autonomous car racing by leveraging a course-progress proxy reward and deep reinforcement learning.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530770283"/>
                      </a:ext>
                    </a:extLst>
                  </a:tr>
                  <a:tr h="42983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Song et al. [10]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DRL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Gran Turismo Sport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42857" r="-492462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42857" r="-39000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overtaking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Curriculum-learning-based method to tackle the autonomous overtaking problem using DRL.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2021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1969013519"/>
                      </a:ext>
                    </a:extLst>
                  </a:tr>
                  <a:tr h="57658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Samak</a:t>
                          </a: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 et al. [11]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Hybrid IL+RL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kern="100" dirty="0" err="1">
                              <a:effectLst/>
                            </a:rPr>
                            <a:t>AutoRACE</a:t>
                          </a:r>
                          <a:r>
                            <a:rPr lang="en-US" sz="900" kern="100" dirty="0">
                              <a:effectLst/>
                            </a:rPr>
                            <a:t> Simulator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310050" t="-178947" r="-492462" b="-6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05" marR="56605" marT="0" marB="0">
                        <a:blipFill>
                          <a:blip r:embed="rId3"/>
                          <a:stretch>
                            <a:fillRect l="-408000" t="-178947" r="-390000" b="-6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/>
                            <a:t>Hybrid imitation-reinforcement learning architecture to train a r</a:t>
                          </a:r>
                          <a:r>
                            <a:rPr lang="en-US" sz="900" kern="100" dirty="0">
                              <a:effectLst/>
                            </a:rPr>
                            <a:t>igorous end-to-end control strategy for autonomous vehicles aimed at minimizing lap times in a time attack racing event.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2020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710927167"/>
                      </a:ext>
                    </a:extLst>
                  </a:tr>
                  <a:tr h="28308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Betz et al. [12]</a:t>
                          </a:r>
                          <a:endParaRPr lang="en-US" sz="900" kern="100" dirty="0">
                            <a:solidFill>
                              <a:schemeClr val="bg1"/>
                            </a:solidFill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>
                        <a:solidFill>
                          <a:srgbClr val="74747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Mixed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N/A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rebuchet MS" panose="020B0603020202020204"/>
                              <a:ea typeface="+mn-ea"/>
                              <a:cs typeface="+mn-cs"/>
                            </a:rPr>
                            <a:t>N/A</a:t>
                          </a:r>
                          <a:endParaRPr kumimoji="0" lang="en-US" sz="9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  <a:latin typeface="Trebuchet MS (Body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Autonomous racing</a:t>
                          </a: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Survey on autonomous vehicle racing.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kern="100" dirty="0">
                              <a:effectLst/>
                            </a:rPr>
                            <a:t>2022</a:t>
                          </a:r>
                          <a:endParaRPr lang="en-US" sz="900" kern="100" dirty="0">
                            <a:effectLst/>
                            <a:latin typeface="Trebuchet MS (Body)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6605" marR="56605" marT="0" marB="0"/>
                    </a:tc>
                    <a:extLst>
                      <a:ext uri="{0D108BD9-81ED-4DB2-BD59-A6C34878D82A}">
                        <a16:rowId xmlns:a16="http://schemas.microsoft.com/office/drawing/2014/main" val="3633652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4A1E-F14F-14A7-72CB-3ECADE18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4531C-1FE6-D5F4-E963-6F83B8D4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0DB75-C829-7FFC-C6E7-3838A08C5152}"/>
              </a:ext>
            </a:extLst>
          </p:cNvPr>
          <p:cNvSpPr txBox="1"/>
          <p:nvPr/>
        </p:nvSpPr>
        <p:spPr>
          <a:xfrm>
            <a:off x="568220" y="5463319"/>
            <a:ext cx="292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DRL-FMP hybrid control framework </a:t>
            </a:r>
            <a:r>
              <a:rPr lang="en-US" sz="1200" dirty="0">
                <a:solidFill>
                  <a:srgbClr val="F16122"/>
                </a:solidFill>
              </a:rPr>
              <a:t>[9]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A4416-5828-AB9C-0EE5-E969E58B0423}"/>
              </a:ext>
            </a:extLst>
          </p:cNvPr>
          <p:cNvSpPr txBox="1"/>
          <p:nvPr/>
        </p:nvSpPr>
        <p:spPr>
          <a:xfrm>
            <a:off x="3549233" y="5463319"/>
            <a:ext cx="2920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Autonomous overtaking using DRL </a:t>
            </a:r>
            <a:r>
              <a:rPr lang="en-US" sz="1200" dirty="0">
                <a:solidFill>
                  <a:srgbClr val="F16122"/>
                </a:solidFill>
              </a:rPr>
              <a:t>[10]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1DE89-5615-E178-1C2A-D330BADC2063}"/>
              </a:ext>
            </a:extLst>
          </p:cNvPr>
          <p:cNvSpPr txBox="1"/>
          <p:nvPr/>
        </p:nvSpPr>
        <p:spPr>
          <a:xfrm>
            <a:off x="6643225" y="5467564"/>
            <a:ext cx="4919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7474"/>
                </a:solidFill>
              </a:rPr>
              <a:t>Hybrid IL+RL architecture for autonomous racing </a:t>
            </a:r>
            <a:r>
              <a:rPr lang="en-US" sz="1200" dirty="0">
                <a:solidFill>
                  <a:srgbClr val="F16122"/>
                </a:solidFill>
              </a:rPr>
              <a:t>[11]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C0C870-D1F7-EF3F-663C-BD2EE1497CFD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State-of-the-Art: Competitive DRL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B271E1-53EF-982B-31BE-7B889DC9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49233" y="3636402"/>
            <a:ext cx="2920086" cy="17373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60D51C-8A1F-EB19-9BF0-91F95005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179" y="3636402"/>
            <a:ext cx="2746149" cy="17373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F17E53-45F8-541D-81D2-71D5EC16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43224" y="3636402"/>
            <a:ext cx="491959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Creation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Physically and Graphically Accurate Digital Twins for Sim2Real-Worthy RL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46686" y="6095162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CF566A-93E7-BFA5-0264-93205E3D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667110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97D148-0BDF-332A-27B1-5A05B97F3FF5}"/>
              </a:ext>
            </a:extLst>
          </p:cNvPr>
          <p:cNvGrpSpPr/>
          <p:nvPr/>
        </p:nvGrpSpPr>
        <p:grpSpPr>
          <a:xfrm>
            <a:off x="1113138" y="1305285"/>
            <a:ext cx="9965721" cy="5007704"/>
            <a:chOff x="-365322" y="-137227"/>
            <a:chExt cx="12434160" cy="62480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F97663-5755-02DC-B7FD-FC4528A0ED91}"/>
                </a:ext>
              </a:extLst>
            </p:cNvPr>
            <p:cNvSpPr txBox="1"/>
            <p:nvPr/>
          </p:nvSpPr>
          <p:spPr>
            <a:xfrm>
              <a:off x="1483785" y="3628819"/>
              <a:ext cx="3273245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Husky (On/Off-Road Skid-Steer Robot)</a:t>
              </a:r>
            </a:p>
          </p:txBody>
        </p:sp>
        <p:pic>
          <p:nvPicPr>
            <p:cNvPr id="6" name="Picture 5" descr="A yellow machine on grass&#10;&#10;Description automatically generated">
              <a:extLst>
                <a:ext uri="{FF2B5EF4-FFF2-40B4-BE49-F238E27FC236}">
                  <a16:creationId xmlns:a16="http://schemas.microsoft.com/office/drawing/2014/main" id="{AA255636-1E4B-BB3B-F00A-3052C53D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016" y="2022433"/>
              <a:ext cx="2926080" cy="1645607"/>
            </a:xfrm>
            <a:prstGeom prst="rect">
              <a:avLst/>
            </a:prstGeom>
          </p:spPr>
        </p:pic>
        <p:pic>
          <p:nvPicPr>
            <p:cNvPr id="7" name="Picture 6" descr="A yellow robot on rocks&#10;&#10;Description automatically generated">
              <a:extLst>
                <a:ext uri="{FF2B5EF4-FFF2-40B4-BE49-F238E27FC236}">
                  <a16:creationId xmlns:a16="http://schemas.microsoft.com/office/drawing/2014/main" id="{46BC2492-01D8-3B49-6DAE-7BAB909B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84" y="2019300"/>
              <a:ext cx="2926080" cy="16469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DEA3CE-44E1-970E-8711-5068657043BF}"/>
                </a:ext>
              </a:extLst>
            </p:cNvPr>
            <p:cNvSpPr txBox="1"/>
            <p:nvPr/>
          </p:nvSpPr>
          <p:spPr>
            <a:xfrm>
              <a:off x="6896684" y="3619666"/>
              <a:ext cx="4455948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Hunter SE (On/Off-Road Ackermann Steered Vehicle)</a:t>
              </a:r>
            </a:p>
          </p:txBody>
        </p:sp>
        <p:pic>
          <p:nvPicPr>
            <p:cNvPr id="10" name="Picture 9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BBE7D25B-6132-C4E4-AF0B-8ADE0794B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85" b="9185"/>
            <a:stretch/>
          </p:blipFill>
          <p:spPr>
            <a:xfrm>
              <a:off x="9141419" y="2019299"/>
              <a:ext cx="2926080" cy="1646966"/>
            </a:xfrm>
            <a:prstGeom prst="rect">
              <a:avLst/>
            </a:prstGeom>
          </p:spPr>
        </p:pic>
        <p:pic>
          <p:nvPicPr>
            <p:cNvPr id="11" name="Picture 10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132601ED-1166-A649-05ED-344904ED9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85" b="9185"/>
            <a:stretch/>
          </p:blipFill>
          <p:spPr>
            <a:xfrm>
              <a:off x="6133548" y="2026245"/>
              <a:ext cx="2926080" cy="1646966"/>
            </a:xfrm>
            <a:prstGeom prst="rect">
              <a:avLst/>
            </a:prstGeom>
          </p:spPr>
        </p:pic>
        <p:pic>
          <p:nvPicPr>
            <p:cNvPr id="12" name="Picture 11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E6498891-384E-6084-43FB-BED85EB08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121823" y="-137227"/>
              <a:ext cx="2926080" cy="1828800"/>
            </a:xfrm>
            <a:prstGeom prst="rect">
              <a:avLst/>
            </a:prstGeom>
          </p:spPr>
        </p:pic>
        <p:pic>
          <p:nvPicPr>
            <p:cNvPr id="13" name="Picture 12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BE0227AE-7D31-3883-CDED-5D80F83F8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0" r="5000"/>
            <a:stretch/>
          </p:blipFill>
          <p:spPr>
            <a:xfrm>
              <a:off x="9141419" y="-137227"/>
              <a:ext cx="2926080" cy="1828800"/>
            </a:xfrm>
            <a:prstGeom prst="rect">
              <a:avLst/>
            </a:prstGeom>
          </p:spPr>
        </p:pic>
        <p:pic>
          <p:nvPicPr>
            <p:cNvPr id="15" name="Picture 14" descr="A black robot on a road&#10;&#10;Description automatically generated">
              <a:extLst>
                <a:ext uri="{FF2B5EF4-FFF2-40B4-BE49-F238E27FC236}">
                  <a16:creationId xmlns:a16="http://schemas.microsoft.com/office/drawing/2014/main" id="{2C65B9B3-AE33-210C-6EE8-E07499D62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0" r="5000"/>
            <a:stretch/>
          </p:blipFill>
          <p:spPr>
            <a:xfrm>
              <a:off x="3128355" y="-137227"/>
              <a:ext cx="2926080" cy="1828800"/>
            </a:xfrm>
            <a:prstGeom prst="rect">
              <a:avLst/>
            </a:prstGeom>
          </p:spPr>
        </p:pic>
        <p:pic>
          <p:nvPicPr>
            <p:cNvPr id="16" name="Picture 15" descr="A toy car on the ground&#10;&#10;Description automatically generated">
              <a:extLst>
                <a:ext uri="{FF2B5EF4-FFF2-40B4-BE49-F238E27FC236}">
                  <a16:creationId xmlns:a16="http://schemas.microsoft.com/office/drawing/2014/main" id="{BBCCDFB5-7395-D778-5F70-DC7AA2F9B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00" r="5000"/>
            <a:stretch/>
          </p:blipFill>
          <p:spPr>
            <a:xfrm>
              <a:off x="6134887" y="-137227"/>
              <a:ext cx="2926080" cy="1828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0CC066-D7A4-6DE7-4371-B5C5ED4F4198}"/>
                </a:ext>
              </a:extLst>
            </p:cNvPr>
            <p:cNvSpPr txBox="1"/>
            <p:nvPr/>
          </p:nvSpPr>
          <p:spPr>
            <a:xfrm>
              <a:off x="2129890" y="1640970"/>
              <a:ext cx="1982624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1"/>
                </a:rPr>
                <a:t>Nigel (Native Vehicle)</a:t>
              </a:r>
              <a:endParaRPr 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620A88-D6FA-57A0-9633-E08F09F6E50E}"/>
                </a:ext>
              </a:extLst>
            </p:cNvPr>
            <p:cNvSpPr txBox="1"/>
            <p:nvPr/>
          </p:nvSpPr>
          <p:spPr>
            <a:xfrm>
              <a:off x="7709987" y="1640970"/>
              <a:ext cx="2826152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2"/>
                </a:rPr>
                <a:t>F1TENTH (1/10</a:t>
              </a:r>
              <a:r>
                <a:rPr lang="en-US" sz="1000" baseline="30000" dirty="0">
                  <a:hlinkClick r:id="rId12"/>
                </a:rPr>
                <a:t>th</a:t>
              </a:r>
              <a:r>
                <a:rPr lang="en-US" sz="1000" dirty="0">
                  <a:hlinkClick r:id="rId12"/>
                </a:rPr>
                <a:t>  Scale Racecar)</a:t>
              </a:r>
              <a:endParaRPr lang="en-US" sz="1000" dirty="0"/>
            </a:p>
          </p:txBody>
        </p:sp>
        <p:pic>
          <p:nvPicPr>
            <p:cNvPr id="22" name="Picture 21" descr="A orange and black vehicle on a rocky hill&#10;&#10;Description automatically generated">
              <a:extLst>
                <a:ext uri="{FF2B5EF4-FFF2-40B4-BE49-F238E27FC236}">
                  <a16:creationId xmlns:a16="http://schemas.microsoft.com/office/drawing/2014/main" id="{1FE4D3AB-3A2D-56FD-0811-DC352A1FC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333" b="8333"/>
            <a:stretch/>
          </p:blipFill>
          <p:spPr>
            <a:xfrm>
              <a:off x="6136226" y="3980793"/>
              <a:ext cx="2926080" cy="1828800"/>
            </a:xfrm>
            <a:prstGeom prst="rect">
              <a:avLst/>
            </a:prstGeom>
          </p:spPr>
        </p:pic>
        <p:pic>
          <p:nvPicPr>
            <p:cNvPr id="24" name="Picture 23" descr="A orange vehicle on a rocky hill&#10;&#10;Description automatically generated">
              <a:extLst>
                <a:ext uri="{FF2B5EF4-FFF2-40B4-BE49-F238E27FC236}">
                  <a16:creationId xmlns:a16="http://schemas.microsoft.com/office/drawing/2014/main" id="{BB6A74E2-6E5E-7684-933F-071664044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00" r="5000"/>
            <a:stretch/>
          </p:blipFill>
          <p:spPr>
            <a:xfrm>
              <a:off x="9142758" y="3980793"/>
              <a:ext cx="2926080" cy="1828800"/>
            </a:xfrm>
            <a:prstGeom prst="rect">
              <a:avLst/>
            </a:prstGeom>
          </p:spPr>
        </p:pic>
        <p:pic>
          <p:nvPicPr>
            <p:cNvPr id="25" name="Picture 24" descr="A car on the road&#10;&#10;Description automatically generated">
              <a:extLst>
                <a:ext uri="{FF2B5EF4-FFF2-40B4-BE49-F238E27FC236}">
                  <a16:creationId xmlns:a16="http://schemas.microsoft.com/office/drawing/2014/main" id="{58A44F12-F6B1-5E1D-83F4-2E98DD17A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00" r="5000"/>
            <a:stretch/>
          </p:blipFill>
          <p:spPr>
            <a:xfrm>
              <a:off x="3129694" y="3980793"/>
              <a:ext cx="2926080" cy="1828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EFAE6E-5E62-1149-5FD0-DAB49B114081}"/>
                </a:ext>
              </a:extLst>
            </p:cNvPr>
            <p:cNvSpPr txBox="1"/>
            <p:nvPr/>
          </p:nvSpPr>
          <p:spPr>
            <a:xfrm>
              <a:off x="7438984" y="5770662"/>
              <a:ext cx="3409796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6"/>
                </a:rPr>
                <a:t>RZR (Recreational Off-Highway Vehicle)</a:t>
              </a:r>
              <a:endParaRPr lang="en-US" sz="1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436277-9BF7-2CB1-46AC-E5086FF49C4B}"/>
                </a:ext>
              </a:extLst>
            </p:cNvPr>
            <p:cNvSpPr txBox="1"/>
            <p:nvPr/>
          </p:nvSpPr>
          <p:spPr>
            <a:xfrm>
              <a:off x="1402540" y="5772555"/>
              <a:ext cx="3460450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hlinkClick r:id="rId17"/>
                </a:rPr>
                <a:t>OpenCAV</a:t>
              </a:r>
              <a:r>
                <a:rPr lang="en-US" sz="1000" dirty="0">
                  <a:hlinkClick r:id="rId17"/>
                </a:rPr>
                <a:t> (On-Road Commercial Vehicle)</a:t>
              </a:r>
              <a:endParaRPr lang="en-US" sz="10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C4F34E-6B22-8965-9070-4EEEEA7A0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2" t="19547" r="17403" b="8179"/>
            <a:stretch/>
          </p:blipFill>
          <p:spPr bwMode="auto">
            <a:xfrm>
              <a:off x="123162" y="3980793"/>
              <a:ext cx="2926080" cy="1828800"/>
            </a:xfrm>
            <a:prstGeom prst="rect">
              <a:avLst/>
            </a:prstGeom>
            <a:ln w="762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65E69-136E-5C53-39EB-F22AB401182B}"/>
                </a:ext>
              </a:extLst>
            </p:cNvPr>
            <p:cNvSpPr txBox="1"/>
            <p:nvPr/>
          </p:nvSpPr>
          <p:spPr>
            <a:xfrm rot="16200000">
              <a:off x="-1050494" y="565741"/>
              <a:ext cx="179321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SMALL-SCALE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825EDC-728F-508C-D44A-FE9A36B279D7}"/>
                </a:ext>
              </a:extLst>
            </p:cNvPr>
            <p:cNvSpPr txBox="1"/>
            <p:nvPr/>
          </p:nvSpPr>
          <p:spPr>
            <a:xfrm rot="16200000">
              <a:off x="-886412" y="2638296"/>
              <a:ext cx="146505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MID-SCALE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9C5C4A-03F0-F2E0-5A67-BDEA9B566768}"/>
                </a:ext>
              </a:extLst>
            </p:cNvPr>
            <p:cNvSpPr txBox="1"/>
            <p:nvPr/>
          </p:nvSpPr>
          <p:spPr>
            <a:xfrm rot="16200000">
              <a:off x="-973412" y="4683759"/>
              <a:ext cx="1639045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FULL-SCALE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Nigel</a:t>
            </a:r>
          </a:p>
          <a:p>
            <a:pPr lvl="1"/>
            <a:r>
              <a:rPr lang="en-US" sz="1200" dirty="0"/>
              <a:t>1:14 scale</a:t>
            </a:r>
          </a:p>
          <a:p>
            <a:pPr lvl="1"/>
            <a:r>
              <a:rPr lang="en-US" sz="1200" dirty="0"/>
              <a:t>Autonomous driving</a:t>
            </a:r>
          </a:p>
          <a:p>
            <a:r>
              <a:rPr lang="en-US" sz="1400" dirty="0"/>
              <a:t>F1TENTH</a:t>
            </a:r>
          </a:p>
          <a:p>
            <a:pPr lvl="1"/>
            <a:r>
              <a:rPr lang="en-US" sz="1200" dirty="0"/>
              <a:t>1:10 scale</a:t>
            </a:r>
          </a:p>
          <a:p>
            <a:pPr lvl="1"/>
            <a:r>
              <a:rPr lang="en-US" sz="1200" dirty="0"/>
              <a:t>Autonomous racing</a:t>
            </a:r>
          </a:p>
          <a:p>
            <a:r>
              <a:rPr lang="en-US" sz="1400" dirty="0"/>
              <a:t>Digital twinning</a:t>
            </a:r>
          </a:p>
          <a:p>
            <a:pPr lvl="1"/>
            <a:r>
              <a:rPr lang="en-US" sz="1200" dirty="0"/>
              <a:t>Dynamics interface</a:t>
            </a:r>
          </a:p>
          <a:p>
            <a:pPr lvl="1"/>
            <a:r>
              <a:rPr lang="en-US" sz="1200" dirty="0"/>
              <a:t>Perception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Digital Twins of Nigel and F1TENTH</a:t>
            </a:r>
          </a:p>
        </p:txBody>
      </p:sp>
      <p:pic>
        <p:nvPicPr>
          <p:cNvPr id="2" name="Picture 1" descr="A black robot on a road&#10;&#10;Description automatically generated">
            <a:extLst>
              <a:ext uri="{FF2B5EF4-FFF2-40B4-BE49-F238E27FC236}">
                <a16:creationId xmlns:a16="http://schemas.microsoft.com/office/drawing/2014/main" id="{164316E3-3B75-4C29-B51D-36A9E93F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32" y="1505334"/>
            <a:ext cx="4064000" cy="2286000"/>
          </a:xfrm>
          <a:prstGeom prst="rect">
            <a:avLst/>
          </a:prstGeom>
        </p:spPr>
      </p:pic>
      <p:pic>
        <p:nvPicPr>
          <p:cNvPr id="7" name="Picture 6" descr="A video game of a race car&#10;&#10;Description automatically generated">
            <a:extLst>
              <a:ext uri="{FF2B5EF4-FFF2-40B4-BE49-F238E27FC236}">
                <a16:creationId xmlns:a16="http://schemas.microsoft.com/office/drawing/2014/main" id="{2747EE41-6965-1A41-172F-F386F3A82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32" y="3838959"/>
            <a:ext cx="4064000" cy="2286000"/>
          </a:xfrm>
          <a:prstGeom prst="rect">
            <a:avLst/>
          </a:prstGeom>
        </p:spPr>
      </p:pic>
      <p:pic>
        <p:nvPicPr>
          <p:cNvPr id="8" name="Picture 7" descr="A black robot on a green surface&#10;&#10;Description automatically generated">
            <a:extLst>
              <a:ext uri="{FF2B5EF4-FFF2-40B4-BE49-F238E27FC236}">
                <a16:creationId xmlns:a16="http://schemas.microsoft.com/office/drawing/2014/main" id="{A8ECD631-6EE7-49C8-3DBC-FC7E1EC3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807" y="1505334"/>
            <a:ext cx="4064000" cy="2286000"/>
          </a:xfrm>
          <a:prstGeom prst="rect">
            <a:avLst/>
          </a:prstGeom>
        </p:spPr>
      </p:pic>
      <p:pic>
        <p:nvPicPr>
          <p:cNvPr id="9" name="Picture 8" descr="A toy car on the ground&#10;&#10;Description automatically generated">
            <a:extLst>
              <a:ext uri="{FF2B5EF4-FFF2-40B4-BE49-F238E27FC236}">
                <a16:creationId xmlns:a16="http://schemas.microsoft.com/office/drawing/2014/main" id="{2BF8A8F4-BA25-8239-91D4-3431CBB2E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807" y="3838959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Rigid-body dynamics</a:t>
            </a:r>
          </a:p>
          <a:p>
            <a:r>
              <a:rPr lang="en-US" sz="1400" dirty="0"/>
              <a:t>Suspension dynamics</a:t>
            </a:r>
          </a:p>
          <a:p>
            <a:r>
              <a:rPr lang="en-US" sz="1400" dirty="0"/>
              <a:t>Tire dynamics</a:t>
            </a:r>
          </a:p>
          <a:p>
            <a:r>
              <a:rPr lang="en-US" sz="1400" dirty="0"/>
              <a:t>Actuator dynamics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Digital Twins: Dynamics Interface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54A14C-21D3-B021-414C-09DCDC9DC3A7}"/>
              </a:ext>
            </a:extLst>
          </p:cNvPr>
          <p:cNvGrpSpPr>
            <a:grpSpLocks noChangeAspect="1"/>
          </p:cNvGrpSpPr>
          <p:nvPr/>
        </p:nvGrpSpPr>
        <p:grpSpPr>
          <a:xfrm>
            <a:off x="2959590" y="1562470"/>
            <a:ext cx="3595964" cy="3163824"/>
            <a:chOff x="4287919" y="2340582"/>
            <a:chExt cx="4144818" cy="36467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26F17E-006F-155A-CB5B-29765E783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19" y="2340584"/>
              <a:ext cx="814388" cy="228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DCE487-9AEC-0027-B2A5-28A1CC582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2104" y="2340582"/>
              <a:ext cx="1006577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C5532-9708-2E9A-983A-80060E6CE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7919" y="2674195"/>
              <a:ext cx="2565400" cy="228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158AEA-D289-FAFC-8CCE-8A557D07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6428" y="2933908"/>
              <a:ext cx="2922104" cy="228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BF0013-6A27-D46F-0C1C-38583EBD6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7919" y="3290365"/>
              <a:ext cx="1194955" cy="4572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54E99A-740D-61EB-DD46-3D3EA31D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7919" y="3885820"/>
              <a:ext cx="2146434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21BA21-2FC3-36B4-177A-7637FDEFA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013" y="4477282"/>
              <a:ext cx="2359325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8E7C3C-0B2E-BBC6-F607-9FBE440E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367" y="3247104"/>
              <a:ext cx="1101929" cy="2743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D7BC68-0AB3-6CF3-7227-0748C9D8D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08367" y="3518487"/>
              <a:ext cx="1535137" cy="274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E16A07-3698-F36B-B669-57182B3C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6648" y="4860105"/>
              <a:ext cx="1554480" cy="228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255015-6259-08EB-995C-B3D81037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6428" y="5276725"/>
              <a:ext cx="1771153" cy="2743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FD0236-F76E-EA20-F2C4-14B2BB67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8690" y="5688589"/>
              <a:ext cx="1248508" cy="228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B72EA8-35D1-B89A-67F9-166B6BFC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45298" y="4859627"/>
              <a:ext cx="2187439" cy="21445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2F4305-47F1-3058-3017-53107D59F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38996" y="5291780"/>
              <a:ext cx="2103120" cy="695520"/>
            </a:xfrm>
            <a:prstGeom prst="rect">
              <a:avLst/>
            </a:prstGeom>
          </p:spPr>
        </p:pic>
      </p:grpSp>
      <p:pic>
        <p:nvPicPr>
          <p:cNvPr id="25" name="Picture 2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CC11DB04-0705-B901-1E45-3D79F2EA0E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6204" y="4042123"/>
            <a:ext cx="5029200" cy="1439040"/>
          </a:xfrm>
          <a:prstGeom prst="rect">
            <a:avLst/>
          </a:prstGeom>
        </p:spPr>
      </p:pic>
      <p:pic>
        <p:nvPicPr>
          <p:cNvPr id="26" name="Picture 2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A56A06AF-5275-E975-28BB-7469A91B11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86204" y="1562470"/>
            <a:ext cx="5029200" cy="22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Throttle sensor</a:t>
            </a:r>
          </a:p>
          <a:p>
            <a:r>
              <a:rPr lang="en-US" sz="1400" dirty="0"/>
              <a:t>Steering sensor</a:t>
            </a:r>
          </a:p>
          <a:p>
            <a:r>
              <a:rPr lang="en-US" sz="1400" dirty="0"/>
              <a:t>Indoor positioning system</a:t>
            </a:r>
          </a:p>
          <a:p>
            <a:r>
              <a:rPr lang="en-US" sz="1400" dirty="0"/>
              <a:t>Inertial measurement unit</a:t>
            </a:r>
          </a:p>
          <a:p>
            <a:r>
              <a:rPr lang="en-US" sz="1400" dirty="0"/>
              <a:t>Incremental encoders</a:t>
            </a:r>
          </a:p>
          <a:p>
            <a:r>
              <a:rPr lang="en-US" sz="1400" dirty="0"/>
              <a:t>LIDAR</a:t>
            </a:r>
          </a:p>
          <a:p>
            <a:r>
              <a:rPr lang="en-US" sz="1400" dirty="0"/>
              <a:t>Cameras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Digital Twins: Perception Interface</a:t>
            </a:r>
          </a:p>
        </p:txBody>
      </p:sp>
      <p:pic>
        <p:nvPicPr>
          <p:cNvPr id="25" name="Picture 2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CC11DB04-0705-B901-1E45-3D79F2EA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04" y="4042123"/>
            <a:ext cx="5029200" cy="1439040"/>
          </a:xfrm>
          <a:prstGeom prst="rect">
            <a:avLst/>
          </a:prstGeom>
        </p:spPr>
      </p:pic>
      <p:pic>
        <p:nvPicPr>
          <p:cNvPr id="26" name="Picture 2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A56A06AF-5275-E975-28BB-7469A91B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04" y="1562470"/>
            <a:ext cx="5029200" cy="22224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B85D71-B526-EE50-E5F8-07E92F90C145}"/>
              </a:ext>
            </a:extLst>
          </p:cNvPr>
          <p:cNvGrpSpPr>
            <a:grpSpLocks noChangeAspect="1"/>
          </p:cNvGrpSpPr>
          <p:nvPr/>
        </p:nvGrpSpPr>
        <p:grpSpPr>
          <a:xfrm>
            <a:off x="3299047" y="1562470"/>
            <a:ext cx="3365121" cy="4114800"/>
            <a:chOff x="4287109" y="1948676"/>
            <a:chExt cx="4572000" cy="55905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4DC44-2F84-C9C1-B4B1-1E55B0D4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8259" y="1948676"/>
              <a:ext cx="676275" cy="228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028160-DFDE-1DC2-0013-830CB658B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9250" y="1948676"/>
              <a:ext cx="666750" cy="228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E419CF-740B-CE1B-C2A9-BDD106DE3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8259" y="2321643"/>
              <a:ext cx="2566555" cy="457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AFF1552-43EA-7C2F-36EF-392682AF3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7109" y="2909662"/>
              <a:ext cx="632637" cy="228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FE6CE2-F1A1-38F5-C0F2-C80466F6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7975" y="2912231"/>
              <a:ext cx="887819" cy="228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892BCB-49F0-37E9-A041-75D5966A8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4023" y="2912231"/>
              <a:ext cx="930349" cy="228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716A2A-B53F-6410-885E-2EAC7DFC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96428" y="3269081"/>
              <a:ext cx="898451" cy="228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118A1BA-4E9C-08E4-024B-7456EF44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4151" y="3266931"/>
              <a:ext cx="1052623" cy="228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E60E561-2660-41DB-0BA2-45CD9823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6428" y="3629943"/>
              <a:ext cx="1940768" cy="228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81A4C65-FC6C-D942-F57B-A599521F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87109" y="3931771"/>
              <a:ext cx="1977887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EA77E0A-6A2B-DFAF-4905-8557F8CA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88314" y="4210149"/>
              <a:ext cx="2688771" cy="228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50BE234-D41A-394D-CE20-2955AE94D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96428" y="4487374"/>
              <a:ext cx="3030166" cy="2286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9137212-8D70-5022-F9F5-1D0B5F6A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87109" y="4749803"/>
              <a:ext cx="4341264" cy="4572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A51BEC9-1479-DDFE-7FF9-37A1DE558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87109" y="5252437"/>
              <a:ext cx="4295775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36B321A-6CC9-B5C3-37B1-04C3DBED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87109" y="5607623"/>
              <a:ext cx="1828253" cy="82296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3FE209C-19F8-6953-BC2E-8C5BCBF28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57136" y="5607623"/>
              <a:ext cx="2701973" cy="82296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57968D5-568D-A2DC-C957-939B89709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96428" y="6609451"/>
              <a:ext cx="2764715" cy="2743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5A6773B-A112-E53B-4189-56E13FB8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96428" y="6980074"/>
              <a:ext cx="1729409" cy="228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6742B4B-417D-70D1-8685-8F73F6D5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312568" y="7310625"/>
              <a:ext cx="1530626" cy="228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82B91ED-2138-665C-3BCD-EF1FD8F5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055794" y="7347942"/>
              <a:ext cx="1367186" cy="146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Multi-Agent RL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Collaborative Intersection Traversal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3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  <a:t>Scalable and </a:t>
            </a:r>
            <a:r>
              <a:rPr lang="en-US" dirty="0"/>
              <a:t>Parallelizable Multi-Agent Reinforcement Learning for AVs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600" dirty="0"/>
              <a:t>POMDP</a:t>
            </a:r>
          </a:p>
          <a:p>
            <a:pPr lvl="1"/>
            <a:r>
              <a:rPr lang="en-US" sz="1200" dirty="0"/>
              <a:t>Limited state-sharing (V2V)</a:t>
            </a:r>
          </a:p>
          <a:p>
            <a:r>
              <a:rPr lang="en-US" sz="1600" dirty="0"/>
              <a:t>Observation space</a:t>
            </a:r>
          </a:p>
          <a:p>
            <a:pPr lvl="1"/>
            <a:r>
              <a:rPr lang="en-US" sz="1200" dirty="0"/>
              <a:t>Relative goal position</a:t>
            </a:r>
          </a:p>
          <a:p>
            <a:pPr lvl="1"/>
            <a:r>
              <a:rPr lang="en-US" sz="1200" dirty="0"/>
              <a:t>Relative peer poses</a:t>
            </a:r>
          </a:p>
          <a:p>
            <a:pPr lvl="1"/>
            <a:r>
              <a:rPr lang="en-US" sz="1200" dirty="0"/>
              <a:t>Absolute peer velocities</a:t>
            </a:r>
          </a:p>
          <a:p>
            <a:r>
              <a:rPr lang="en-US" sz="1400" dirty="0"/>
              <a:t>Action space</a:t>
            </a:r>
          </a:p>
          <a:p>
            <a:pPr lvl="1"/>
            <a:r>
              <a:rPr lang="en-US" sz="1200" dirty="0"/>
              <a:t>Discrete throttle</a:t>
            </a:r>
          </a:p>
          <a:p>
            <a:pPr lvl="1"/>
            <a:r>
              <a:rPr lang="en-US" sz="1200" dirty="0"/>
              <a:t>Discrete steering</a:t>
            </a:r>
          </a:p>
          <a:p>
            <a:r>
              <a:rPr lang="en-US" sz="1600" dirty="0"/>
              <a:t>Reward formulation</a:t>
            </a:r>
          </a:p>
          <a:p>
            <a:pPr lvl="1"/>
            <a:r>
              <a:rPr lang="en-US" sz="1200" dirty="0"/>
              <a:t>Goal</a:t>
            </a:r>
          </a:p>
          <a:p>
            <a:pPr lvl="1"/>
            <a:r>
              <a:rPr lang="en-US" sz="1200" dirty="0"/>
              <a:t>Collision</a:t>
            </a:r>
          </a:p>
          <a:p>
            <a:pPr lvl="1"/>
            <a:r>
              <a:rPr lang="en-US" sz="1200" dirty="0"/>
              <a:t>Lanes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Problem Formulation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4AE80-7AD7-079E-8A88-54703657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780" y="1870075"/>
            <a:ext cx="3677674" cy="380639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496675E-F992-33DA-81E7-BC340462AA81}"/>
              </a:ext>
            </a:extLst>
          </p:cNvPr>
          <p:cNvGrpSpPr/>
          <p:nvPr/>
        </p:nvGrpSpPr>
        <p:grpSpPr>
          <a:xfrm>
            <a:off x="3806631" y="1752778"/>
            <a:ext cx="3432755" cy="4040986"/>
            <a:chOff x="4108471" y="2068836"/>
            <a:chExt cx="3432755" cy="404098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79E1DED-FFC0-59EE-3A17-E823A8B09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8471" y="4966713"/>
              <a:ext cx="3263673" cy="6858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32015C-3007-2D38-4756-97E74C82A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471" y="3875189"/>
              <a:ext cx="1143000" cy="2743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464F2C2-4F37-E5ED-EC78-37BFED09E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495" y="4587752"/>
              <a:ext cx="1051837" cy="2377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69B86A-3B70-7281-9E66-0B123E16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6115" y="4587752"/>
              <a:ext cx="1113339" cy="2385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69F4E3-6364-092E-63EC-539D3DC5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11429" y="2068836"/>
              <a:ext cx="2115762" cy="35785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8E7A51-CA0C-CA7F-FF9C-3F8D24EA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7967" y="2517937"/>
              <a:ext cx="1814963" cy="23857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2349BF-458A-8C80-8794-8EB66CDE8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7967" y="2848061"/>
              <a:ext cx="2299840" cy="2385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1E0C445-0EB9-32BD-14E9-53A40482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7967" y="3177389"/>
              <a:ext cx="1457580" cy="23857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0326BF2-EDED-16FC-6839-60D34EC5E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77967" y="3508375"/>
              <a:ext cx="1240577" cy="19085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47AAAAA-82D6-6D1C-B30D-3DDB115AA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72495" y="4219946"/>
              <a:ext cx="1188720" cy="23774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3EC7FB6-F350-563C-5292-91F1AFFF7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18860" y="5903799"/>
              <a:ext cx="843793" cy="19085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743B56-AB2F-FEFC-2471-4C3BF2A21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60343" y="5900093"/>
              <a:ext cx="880883" cy="19085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E869BF2-A3BE-9D88-0BB6-D076D6A6A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52269" y="5881222"/>
              <a:ext cx="718457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94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Training hardware</a:t>
            </a:r>
          </a:p>
          <a:p>
            <a:pPr lvl="1"/>
            <a:r>
              <a:rPr lang="en-US" sz="1200" b="1" dirty="0"/>
              <a:t>CPU: </a:t>
            </a:r>
            <a:r>
              <a:rPr lang="en-US" sz="1200" dirty="0"/>
              <a:t>12th Gen Intel Core i9-12900H 2.50 GHz</a:t>
            </a:r>
          </a:p>
          <a:p>
            <a:pPr lvl="1"/>
            <a:r>
              <a:rPr lang="en-US" sz="1200" b="1" dirty="0"/>
              <a:t>RAM: </a:t>
            </a:r>
            <a:r>
              <a:rPr lang="en-US" sz="1200" dirty="0"/>
              <a:t>32.0 GB (31.7 GB usable)</a:t>
            </a:r>
          </a:p>
          <a:p>
            <a:pPr lvl="1"/>
            <a:r>
              <a:rPr lang="en-US" sz="1200" b="1" dirty="0"/>
              <a:t>GPU: </a:t>
            </a:r>
            <a:r>
              <a:rPr lang="en-US" sz="1200" dirty="0"/>
              <a:t>NVIDIA GeForce RTX 3080 Ti</a:t>
            </a:r>
          </a:p>
          <a:p>
            <a:r>
              <a:rPr lang="en-US" sz="1400" dirty="0"/>
              <a:t>Non-parallelized training time</a:t>
            </a:r>
          </a:p>
          <a:p>
            <a:pPr lvl="1"/>
            <a:r>
              <a:rPr lang="en-US" sz="1200" dirty="0"/>
              <a:t>3.543 hours</a:t>
            </a:r>
          </a:p>
          <a:p>
            <a:r>
              <a:rPr lang="en-US" sz="1400" dirty="0"/>
              <a:t>Scenarios</a:t>
            </a:r>
            <a:endParaRPr lang="en-US" sz="1600" dirty="0"/>
          </a:p>
          <a:p>
            <a:pPr lvl="1"/>
            <a:r>
              <a:rPr lang="en-US" sz="1200" dirty="0"/>
              <a:t>Single-agent learning</a:t>
            </a:r>
          </a:p>
          <a:p>
            <a:pPr lvl="1"/>
            <a:r>
              <a:rPr lang="en-US" sz="1200" dirty="0"/>
              <a:t>Multi-agent learning</a:t>
            </a:r>
            <a:endParaRPr lang="en-US" sz="1400" dirty="0"/>
          </a:p>
          <a:p>
            <a:r>
              <a:rPr lang="en-US" sz="1400" dirty="0"/>
              <a:t>Training analysis</a:t>
            </a:r>
          </a:p>
          <a:p>
            <a:pPr lvl="1"/>
            <a:r>
              <a:rPr lang="en-US" sz="1200" dirty="0"/>
              <a:t>Cumulative reward</a:t>
            </a:r>
          </a:p>
          <a:p>
            <a:pPr lvl="1"/>
            <a:r>
              <a:rPr lang="en-US" sz="1200" dirty="0"/>
              <a:t>Episode length</a:t>
            </a:r>
          </a:p>
          <a:p>
            <a:pPr lvl="1"/>
            <a:r>
              <a:rPr lang="en-US" sz="1200" dirty="0"/>
              <a:t>Policy entropy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MARL Training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B57472-2D93-F967-6287-38ACA0976F7E}"/>
              </a:ext>
            </a:extLst>
          </p:cNvPr>
          <p:cNvGrpSpPr/>
          <p:nvPr/>
        </p:nvGrpSpPr>
        <p:grpSpPr>
          <a:xfrm>
            <a:off x="6154511" y="1050007"/>
            <a:ext cx="5183911" cy="5010212"/>
            <a:chOff x="6154511" y="1369604"/>
            <a:chExt cx="5183911" cy="50102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4E563-2E15-CFBF-CFE0-BC9C7E9314D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15333" y="1369604"/>
              <a:ext cx="2223089" cy="14858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E4036C-1BE7-96C8-4F81-53974ECE7CB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36216" y="3046901"/>
              <a:ext cx="2223089" cy="148589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73F936-CB71-2049-045D-D54BEE9D522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15333" y="4724384"/>
              <a:ext cx="2223089" cy="14858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2E6213-B162-6806-16D1-2003CEFF929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36216" y="4724385"/>
              <a:ext cx="2223089" cy="14858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102A96-0D9B-1E9C-764F-3031D4B9002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36218" y="1369606"/>
              <a:ext cx="2223089" cy="14858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B1C2D58-3E6C-89CC-40CE-14AD542738E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15333" y="3019044"/>
              <a:ext cx="2223089" cy="14858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82F059-0795-546B-D8AD-E51B52977464}"/>
                </a:ext>
              </a:extLst>
            </p:cNvPr>
            <p:cNvSpPr txBox="1"/>
            <p:nvPr/>
          </p:nvSpPr>
          <p:spPr>
            <a:xfrm rot="16200000">
              <a:off x="5771073" y="2012527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Cumulative Reward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CC318D-50CC-F787-2A6D-7780FCD058DE}"/>
                </a:ext>
              </a:extLst>
            </p:cNvPr>
            <p:cNvSpPr txBox="1"/>
            <p:nvPr/>
          </p:nvSpPr>
          <p:spPr>
            <a:xfrm>
              <a:off x="7092004" y="2855505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63652D-643F-D06A-50D5-06AD8B6104C5}"/>
                </a:ext>
              </a:extLst>
            </p:cNvPr>
            <p:cNvSpPr txBox="1"/>
            <p:nvPr/>
          </p:nvSpPr>
          <p:spPr>
            <a:xfrm>
              <a:off x="9848408" y="2814089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925E8D-BFAD-2440-E773-C34FB25A88A4}"/>
                </a:ext>
              </a:extLst>
            </p:cNvPr>
            <p:cNvSpPr txBox="1"/>
            <p:nvPr/>
          </p:nvSpPr>
          <p:spPr>
            <a:xfrm>
              <a:off x="6969291" y="4471277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864903-0771-D74C-28D3-8028CE00DA03}"/>
                </a:ext>
              </a:extLst>
            </p:cNvPr>
            <p:cNvSpPr txBox="1"/>
            <p:nvPr/>
          </p:nvSpPr>
          <p:spPr>
            <a:xfrm>
              <a:off x="9879437" y="4465715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A306E0-5F69-F64F-1DEB-DDB0F64410E8}"/>
                </a:ext>
              </a:extLst>
            </p:cNvPr>
            <p:cNvSpPr txBox="1"/>
            <p:nvPr/>
          </p:nvSpPr>
          <p:spPr>
            <a:xfrm>
              <a:off x="7092004" y="6179761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397FCF-69CA-4227-46F7-013A9B8A637F}"/>
                </a:ext>
              </a:extLst>
            </p:cNvPr>
            <p:cNvSpPr txBox="1"/>
            <p:nvPr/>
          </p:nvSpPr>
          <p:spPr>
            <a:xfrm>
              <a:off x="9879437" y="6177255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A3E608-DF08-F1DF-109F-4D542DA9A983}"/>
                </a:ext>
              </a:extLst>
            </p:cNvPr>
            <p:cNvSpPr txBox="1"/>
            <p:nvPr/>
          </p:nvSpPr>
          <p:spPr>
            <a:xfrm rot="16200000">
              <a:off x="5857637" y="3689822"/>
              <a:ext cx="7938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Episode Length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E2393D-6643-0FCD-B560-56B73CD800B3}"/>
                </a:ext>
              </a:extLst>
            </p:cNvPr>
            <p:cNvSpPr txBox="1"/>
            <p:nvPr/>
          </p:nvSpPr>
          <p:spPr>
            <a:xfrm rot="16200000">
              <a:off x="5872864" y="5367116"/>
              <a:ext cx="7633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Policy Entropy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055E25-CC87-9BA5-B95A-88CD9D601E32}"/>
                </a:ext>
              </a:extLst>
            </p:cNvPr>
            <p:cNvSpPr txBox="1"/>
            <p:nvPr/>
          </p:nvSpPr>
          <p:spPr>
            <a:xfrm rot="16200000">
              <a:off x="8751978" y="5367115"/>
              <a:ext cx="7633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Policy Entropy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DC9DD1-E22B-7300-96CB-AC8752422EC0}"/>
                </a:ext>
              </a:extLst>
            </p:cNvPr>
            <p:cNvSpPr txBox="1"/>
            <p:nvPr/>
          </p:nvSpPr>
          <p:spPr>
            <a:xfrm rot="16200000">
              <a:off x="8736751" y="3661965"/>
              <a:ext cx="7938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Episode Length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B865C-0D15-6069-AB2C-ED75BA6D6F95}"/>
                </a:ext>
              </a:extLst>
            </p:cNvPr>
            <p:cNvSpPr txBox="1"/>
            <p:nvPr/>
          </p:nvSpPr>
          <p:spPr>
            <a:xfrm rot="16200000">
              <a:off x="8650188" y="2012525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Cumulative Reward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4E4E7AA-3E7D-6C7D-8E49-5C65045450AF}"/>
              </a:ext>
            </a:extLst>
          </p:cNvPr>
          <p:cNvSpPr txBox="1"/>
          <p:nvPr/>
        </p:nvSpPr>
        <p:spPr>
          <a:xfrm>
            <a:off x="6256756" y="671440"/>
            <a:ext cx="218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16122"/>
                </a:solidFill>
              </a:rPr>
              <a:t>Single-Agent Scenario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BCAEC4-92C1-EEF7-540F-002E0311EEC5}"/>
              </a:ext>
            </a:extLst>
          </p:cNvPr>
          <p:cNvSpPr txBox="1"/>
          <p:nvPr/>
        </p:nvSpPr>
        <p:spPr>
          <a:xfrm>
            <a:off x="9179154" y="678225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B0F0"/>
                </a:solidFill>
              </a:rPr>
              <a:t>Multi-Agent Scenario</a:t>
            </a:r>
          </a:p>
        </p:txBody>
      </p:sp>
    </p:spTree>
    <p:extLst>
      <p:ext uri="{BB962C8B-B14F-4D97-AF65-F5344CB8AC3E}">
        <p14:creationId xmlns:p14="http://schemas.microsoft.com/office/powerpoint/2010/main" val="350165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ersection Traversal - Single-Agent">
            <a:hlinkClick r:id="" action="ppaction://media"/>
            <a:extLst>
              <a:ext uri="{FF2B5EF4-FFF2-40B4-BE49-F238E27FC236}">
                <a16:creationId xmlns:a16="http://schemas.microsoft.com/office/drawing/2014/main" id="{AFB20ACF-B992-0AFC-766F-0F0B7BAE5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882800"/>
            <a:ext cx="5120640" cy="2880360"/>
          </a:xfrm>
          <a:prstGeom prst="rect">
            <a:avLst/>
          </a:prstGeom>
        </p:spPr>
      </p:pic>
      <p:pic>
        <p:nvPicPr>
          <p:cNvPr id="3" name="Intersection Traversal - Multi-Agent">
            <a:hlinkClick r:id="" action="ppaction://media"/>
            <a:extLst>
              <a:ext uri="{FF2B5EF4-FFF2-40B4-BE49-F238E27FC236}">
                <a16:creationId xmlns:a16="http://schemas.microsoft.com/office/drawing/2014/main" id="{027BAF8D-6FCB-9DA0-5A37-CB0459171F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70274" y="1882800"/>
            <a:ext cx="5120640" cy="2880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MARL Deployment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78BEE-0149-1213-3243-F15DF301ACF2}"/>
              </a:ext>
            </a:extLst>
          </p:cNvPr>
          <p:cNvSpPr txBox="1"/>
          <p:nvPr/>
        </p:nvSpPr>
        <p:spPr>
          <a:xfrm>
            <a:off x="838201" y="4763160"/>
            <a:ext cx="512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16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Single-Agent Learning Scenario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4E8E9-F7A9-7FB6-6BAD-32BECF947152}"/>
              </a:ext>
            </a:extLst>
          </p:cNvPr>
          <p:cNvSpPr txBox="1"/>
          <p:nvPr/>
        </p:nvSpPr>
        <p:spPr>
          <a:xfrm>
            <a:off x="6070273" y="4763160"/>
            <a:ext cx="512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16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Multi-Agent Learning Scenario</a:t>
            </a:r>
          </a:p>
        </p:txBody>
      </p:sp>
    </p:spTree>
    <p:extLst>
      <p:ext uri="{BB962C8B-B14F-4D97-AF65-F5344CB8AC3E}">
        <p14:creationId xmlns:p14="http://schemas.microsoft.com/office/powerpoint/2010/main" val="232585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Multi-Agent RL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Head-to-Head Autonomous Racing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POMDP</a:t>
            </a:r>
          </a:p>
          <a:p>
            <a:pPr lvl="1"/>
            <a:r>
              <a:rPr lang="en-US" sz="1200" dirty="0"/>
              <a:t>No state-sharing</a:t>
            </a:r>
          </a:p>
          <a:p>
            <a:r>
              <a:rPr lang="en-US" sz="1400" dirty="0"/>
              <a:t>Observation space</a:t>
            </a:r>
          </a:p>
          <a:p>
            <a:pPr lvl="1"/>
            <a:r>
              <a:rPr lang="en-US" sz="1200" dirty="0"/>
              <a:t>Own velocity</a:t>
            </a:r>
          </a:p>
          <a:p>
            <a:pPr lvl="1"/>
            <a:r>
              <a:rPr lang="en-US" sz="1200" dirty="0"/>
              <a:t>Sparse LIDAR measurements</a:t>
            </a:r>
          </a:p>
          <a:p>
            <a:r>
              <a:rPr lang="en-US" sz="1400" dirty="0"/>
              <a:t>Action space</a:t>
            </a:r>
          </a:p>
          <a:p>
            <a:pPr lvl="1"/>
            <a:r>
              <a:rPr lang="en-US" sz="1200" dirty="0"/>
              <a:t>Discrete throttle</a:t>
            </a:r>
          </a:p>
          <a:p>
            <a:pPr lvl="1"/>
            <a:r>
              <a:rPr lang="en-US" sz="1200" dirty="0"/>
              <a:t>Discrete steering</a:t>
            </a:r>
          </a:p>
          <a:p>
            <a:r>
              <a:rPr lang="en-US" sz="1400" dirty="0"/>
              <a:t>Reward formulation</a:t>
            </a:r>
          </a:p>
          <a:p>
            <a:pPr lvl="1"/>
            <a:r>
              <a:rPr lang="en-US" sz="1200" dirty="0"/>
              <a:t>Collision</a:t>
            </a:r>
          </a:p>
          <a:p>
            <a:pPr lvl="1"/>
            <a:r>
              <a:rPr lang="en-US" sz="1200" dirty="0"/>
              <a:t>Checkpoints (19 virtual </a:t>
            </a:r>
            <a:r>
              <a:rPr lang="en-US" sz="1200" dirty="0" err="1"/>
              <a:t>ckpts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Lap completion (1 virtual </a:t>
            </a:r>
            <a:r>
              <a:rPr lang="en-US" sz="1200" dirty="0" err="1"/>
              <a:t>ckpt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Best time</a:t>
            </a:r>
          </a:p>
          <a:p>
            <a:pPr lvl="1"/>
            <a:r>
              <a:rPr lang="en-US" sz="1200" dirty="0"/>
              <a:t>Velocity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Problem Formulation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4AE80-7AD7-079E-8A88-54703657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9217" y="1870075"/>
            <a:ext cx="4114800" cy="3806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FA0C8-4DD1-836E-7837-FFA68CADF211}"/>
              </a:ext>
            </a:extLst>
          </p:cNvPr>
          <p:cNvGrpSpPr>
            <a:grpSpLocks noChangeAspect="1"/>
          </p:cNvGrpSpPr>
          <p:nvPr/>
        </p:nvGrpSpPr>
        <p:grpSpPr>
          <a:xfrm>
            <a:off x="3717854" y="1870075"/>
            <a:ext cx="3448976" cy="3657600"/>
            <a:chOff x="26087010" y="17588987"/>
            <a:chExt cx="6572250" cy="69697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D0F21E-30FC-153D-F9C0-B21685A87F03}"/>
                </a:ext>
              </a:extLst>
            </p:cNvPr>
            <p:cNvGrpSpPr/>
            <p:nvPr/>
          </p:nvGrpSpPr>
          <p:grpSpPr>
            <a:xfrm>
              <a:off x="26087010" y="17588987"/>
              <a:ext cx="4752546" cy="1442345"/>
              <a:chOff x="26087010" y="17588987"/>
              <a:chExt cx="4752546" cy="144234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A32727-DBB0-4972-78FA-E0E27AB7F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87010" y="17588987"/>
                <a:ext cx="2333501" cy="4572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A33AE92-C5E0-AEEE-8DCB-A1D3290C0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77156" y="18162371"/>
                <a:ext cx="1144475" cy="36576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1C21158-224B-DEF1-0730-A4B6A965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77156" y="18665572"/>
                <a:ext cx="3962400" cy="36576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A49BD-BC27-70F8-5FAA-8994701B4A36}"/>
                </a:ext>
              </a:extLst>
            </p:cNvPr>
            <p:cNvGrpSpPr/>
            <p:nvPr/>
          </p:nvGrpSpPr>
          <p:grpSpPr>
            <a:xfrm>
              <a:off x="26087010" y="19445466"/>
              <a:ext cx="3063485" cy="1443927"/>
              <a:chOff x="26087010" y="19489008"/>
              <a:chExt cx="3063485" cy="144392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D886220-5C49-C8A1-B4DF-666250809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87010" y="19489008"/>
                <a:ext cx="2139462" cy="4572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760FAE7-4DF0-C9A3-6734-1BC7530B7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77156" y="20083405"/>
                <a:ext cx="2273339" cy="36576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A143EFD-EA9F-18BD-4872-113EA9E98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77156" y="20567175"/>
                <a:ext cx="1774209" cy="36576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207515-CDB4-4CF6-DE8A-A4E084549D28}"/>
                </a:ext>
              </a:extLst>
            </p:cNvPr>
            <p:cNvGrpSpPr/>
            <p:nvPr/>
          </p:nvGrpSpPr>
          <p:grpSpPr>
            <a:xfrm>
              <a:off x="26087010" y="21315809"/>
              <a:ext cx="6572250" cy="3242974"/>
              <a:chOff x="26087010" y="21315809"/>
              <a:chExt cx="6572250" cy="32429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0893055-2ED4-97A3-338C-1E9936F93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87010" y="21315809"/>
                <a:ext cx="6572250" cy="231457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5A15685-3E7D-D42D-E339-145DE02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66148" y="23774430"/>
                <a:ext cx="2447365" cy="32004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8763237-D424-6708-6C46-ED978A215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73626" y="24238743"/>
                <a:ext cx="1271954" cy="3200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17F8EB7-FD8A-48D5-52C5-12903516B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966148" y="24238516"/>
                <a:ext cx="1948479" cy="32004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F5C6306-DA19-B359-C830-BC02D6FB2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77156" y="23774430"/>
                <a:ext cx="2000250" cy="320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31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Training hardware</a:t>
            </a:r>
          </a:p>
          <a:p>
            <a:pPr lvl="1"/>
            <a:r>
              <a:rPr lang="en-US" sz="1200" b="1" dirty="0"/>
              <a:t>CPU: </a:t>
            </a:r>
            <a:r>
              <a:rPr lang="en-US" sz="1200" dirty="0"/>
              <a:t>12th Gen Intel Core i9-12900H 2.50 GHz</a:t>
            </a:r>
          </a:p>
          <a:p>
            <a:pPr lvl="1"/>
            <a:r>
              <a:rPr lang="en-US" sz="1200" b="1" dirty="0"/>
              <a:t>RAM: </a:t>
            </a:r>
            <a:r>
              <a:rPr lang="en-US" sz="1200" dirty="0"/>
              <a:t>32.0 GB (31.7 GB usable)</a:t>
            </a:r>
          </a:p>
          <a:p>
            <a:pPr lvl="1"/>
            <a:r>
              <a:rPr lang="en-US" sz="1200" b="1" dirty="0"/>
              <a:t>GPU: </a:t>
            </a:r>
            <a:r>
              <a:rPr lang="en-US" sz="1200" dirty="0"/>
              <a:t>NVIDIA GeForce RTX 3080 Ti</a:t>
            </a:r>
          </a:p>
          <a:p>
            <a:r>
              <a:rPr lang="en-US" sz="1400" dirty="0"/>
              <a:t>Non-parallelized training time</a:t>
            </a:r>
          </a:p>
          <a:p>
            <a:pPr lvl="1"/>
            <a:r>
              <a:rPr lang="en-US" sz="1200" dirty="0"/>
              <a:t>4.211 hours (SOTA: &gt;72 hours with better compute </a:t>
            </a:r>
            <a:r>
              <a:rPr lang="en-US" sz="1200" dirty="0">
                <a:solidFill>
                  <a:srgbClr val="F16122"/>
                </a:solidFill>
              </a:rPr>
              <a:t>[9]</a:t>
            </a:r>
            <a:r>
              <a:rPr lang="en-US" sz="1200" dirty="0"/>
              <a:t>)</a:t>
            </a:r>
          </a:p>
          <a:p>
            <a:r>
              <a:rPr lang="en-US" sz="1400" dirty="0"/>
              <a:t>Training analysis</a:t>
            </a:r>
          </a:p>
          <a:p>
            <a:pPr lvl="1"/>
            <a:r>
              <a:rPr lang="en-US" sz="1200" dirty="0"/>
              <a:t>BC Loss</a:t>
            </a:r>
          </a:p>
          <a:p>
            <a:pPr lvl="1"/>
            <a:r>
              <a:rPr lang="en-US" sz="1200" dirty="0"/>
              <a:t>GAIL reward</a:t>
            </a:r>
          </a:p>
          <a:p>
            <a:pPr lvl="1"/>
            <a:r>
              <a:rPr lang="en-US" sz="1200" dirty="0"/>
              <a:t>Curiosity reward</a:t>
            </a:r>
          </a:p>
          <a:p>
            <a:pPr lvl="1"/>
            <a:r>
              <a:rPr lang="en-US" sz="1200" dirty="0"/>
              <a:t>Extrinsic reward</a:t>
            </a:r>
          </a:p>
          <a:p>
            <a:pPr lvl="1"/>
            <a:r>
              <a:rPr lang="en-US" sz="1200" dirty="0"/>
              <a:t>Episode length</a:t>
            </a:r>
          </a:p>
          <a:p>
            <a:pPr lvl="1"/>
            <a:r>
              <a:rPr lang="en-US" sz="1200" dirty="0"/>
              <a:t>Policy entropy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MARL Training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983B5A-7D8B-6F2C-9F40-19CA30B6B98E}"/>
              </a:ext>
            </a:extLst>
          </p:cNvPr>
          <p:cNvGrpSpPr/>
          <p:nvPr/>
        </p:nvGrpSpPr>
        <p:grpSpPr>
          <a:xfrm>
            <a:off x="6154508" y="1050007"/>
            <a:ext cx="5183914" cy="5010212"/>
            <a:chOff x="6154508" y="1369604"/>
            <a:chExt cx="5183914" cy="50102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2D724A-1B60-064E-8C49-57536976FEE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15333" y="1369604"/>
              <a:ext cx="2223089" cy="14858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BB74F4-E3ED-E0F1-B774-691D0938693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36216" y="3046901"/>
              <a:ext cx="2223089" cy="14858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1B10FB-B38D-EE58-41B8-FB95BF1A734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15333" y="4724384"/>
              <a:ext cx="2223089" cy="148589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0C9B640-3173-0C7C-3C39-B4293E4BEFB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36216" y="4724385"/>
              <a:ext cx="2223089" cy="148589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7BEA93-6BA8-F4F3-0303-0225292253A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36218" y="1369606"/>
              <a:ext cx="2223089" cy="148589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5DE73-FE61-F43D-4A32-A05CFF5D928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15333" y="3019044"/>
              <a:ext cx="2223089" cy="14858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BD53F7-A29B-0104-2799-2C317BAA51D8}"/>
                </a:ext>
              </a:extLst>
            </p:cNvPr>
            <p:cNvSpPr txBox="1"/>
            <p:nvPr/>
          </p:nvSpPr>
          <p:spPr>
            <a:xfrm rot="16200000">
              <a:off x="5690920" y="2012527"/>
              <a:ext cx="112723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Behavioral Cloning Loss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1604C4-4B64-AD5A-7A66-9B70F10F4F81}"/>
                </a:ext>
              </a:extLst>
            </p:cNvPr>
            <p:cNvSpPr txBox="1"/>
            <p:nvPr/>
          </p:nvSpPr>
          <p:spPr>
            <a:xfrm>
              <a:off x="7092004" y="2855505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22FB6-788C-8EC6-4301-69FAAABF04A9}"/>
                </a:ext>
              </a:extLst>
            </p:cNvPr>
            <p:cNvSpPr txBox="1"/>
            <p:nvPr/>
          </p:nvSpPr>
          <p:spPr>
            <a:xfrm>
              <a:off x="9848408" y="2814089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AD47CB-9BC8-229E-D276-B893A2AB6B2A}"/>
                </a:ext>
              </a:extLst>
            </p:cNvPr>
            <p:cNvSpPr txBox="1"/>
            <p:nvPr/>
          </p:nvSpPr>
          <p:spPr>
            <a:xfrm>
              <a:off x="6969291" y="4471277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482107-4092-2681-13EC-8E1E2BCAEC20}"/>
                </a:ext>
              </a:extLst>
            </p:cNvPr>
            <p:cNvSpPr txBox="1"/>
            <p:nvPr/>
          </p:nvSpPr>
          <p:spPr>
            <a:xfrm>
              <a:off x="9879437" y="4465715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0BF099-ECD9-2ECE-6DF8-359E4B747F0D}"/>
                </a:ext>
              </a:extLst>
            </p:cNvPr>
            <p:cNvSpPr txBox="1"/>
            <p:nvPr/>
          </p:nvSpPr>
          <p:spPr>
            <a:xfrm>
              <a:off x="7092004" y="6179761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7B8063-34C1-B13C-E357-5B6D3D9BA8F6}"/>
                </a:ext>
              </a:extLst>
            </p:cNvPr>
            <p:cNvSpPr txBox="1"/>
            <p:nvPr/>
          </p:nvSpPr>
          <p:spPr>
            <a:xfrm>
              <a:off x="9879437" y="6177255"/>
              <a:ext cx="7569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Training Steps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479377-618E-8FC4-7DEC-329330769B4C}"/>
                </a:ext>
              </a:extLst>
            </p:cNvPr>
            <p:cNvSpPr txBox="1"/>
            <p:nvPr/>
          </p:nvSpPr>
          <p:spPr>
            <a:xfrm rot="16200000">
              <a:off x="5820768" y="3689822"/>
              <a:ext cx="8675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Curiosity Reward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C2DABA-C980-8FBF-1184-AF223B4EA41D}"/>
                </a:ext>
              </a:extLst>
            </p:cNvPr>
            <p:cNvSpPr txBox="1"/>
            <p:nvPr/>
          </p:nvSpPr>
          <p:spPr>
            <a:xfrm rot="16200000">
              <a:off x="5857636" y="5367116"/>
              <a:ext cx="7938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Episode Length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F9468-B3B9-62A0-AABA-FF77C8FDEE74}"/>
                </a:ext>
              </a:extLst>
            </p:cNvPr>
            <p:cNvSpPr txBox="1"/>
            <p:nvPr/>
          </p:nvSpPr>
          <p:spPr>
            <a:xfrm rot="16200000">
              <a:off x="8751978" y="5367115"/>
              <a:ext cx="7633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Policy Entropy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CF22E2-2FFE-AE81-21E1-FBA81F2A4A61}"/>
                </a:ext>
              </a:extLst>
            </p:cNvPr>
            <p:cNvSpPr txBox="1"/>
            <p:nvPr/>
          </p:nvSpPr>
          <p:spPr>
            <a:xfrm rot="16200000">
              <a:off x="8703889" y="3661965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Extrinsic Reward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FC3416-CA48-CB87-B792-24410DCB77DA}"/>
                </a:ext>
              </a:extLst>
            </p:cNvPr>
            <p:cNvSpPr txBox="1"/>
            <p:nvPr/>
          </p:nvSpPr>
          <p:spPr>
            <a:xfrm rot="16200000">
              <a:off x="8784840" y="2012525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GAIL Reward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2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MARL Deployment</a:t>
            </a:r>
          </a:p>
        </p:txBody>
      </p:sp>
      <p:pic>
        <p:nvPicPr>
          <p:cNvPr id="12" name=" Autonomous Racing - Let-Pass-and-Overtake">
            <a:hlinkClick r:id="" action="ppaction://media"/>
            <a:extLst>
              <a:ext uri="{FF2B5EF4-FFF2-40B4-BE49-F238E27FC236}">
                <a16:creationId xmlns:a16="http://schemas.microsoft.com/office/drawing/2014/main" id="{66BE658C-2444-7631-F5DF-046776E3E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0274" y="1886362"/>
            <a:ext cx="5120640" cy="2880360"/>
          </a:xfrm>
          <a:prstGeom prst="rect">
            <a:avLst/>
          </a:prstGeom>
        </p:spPr>
      </p:pic>
      <p:pic>
        <p:nvPicPr>
          <p:cNvPr id="13" name=" Autonomous Racing - Block-Block-Overtake">
            <a:hlinkClick r:id="" action="ppaction://media"/>
            <a:extLst>
              <a:ext uri="{FF2B5EF4-FFF2-40B4-BE49-F238E27FC236}">
                <a16:creationId xmlns:a16="http://schemas.microsoft.com/office/drawing/2014/main" id="{9939EC3D-FDE5-8E32-2E74-37B20FC726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886362"/>
            <a:ext cx="5120640" cy="2880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C78BEE-0149-1213-3243-F15DF301ACF2}"/>
              </a:ext>
            </a:extLst>
          </p:cNvPr>
          <p:cNvSpPr txBox="1"/>
          <p:nvPr/>
        </p:nvSpPr>
        <p:spPr>
          <a:xfrm>
            <a:off x="838200" y="4763160"/>
            <a:ext cx="5120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16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Block-Block-Overtake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4E8E9-F7A9-7FB6-6BAD-32BECF947152}"/>
              </a:ext>
            </a:extLst>
          </p:cNvPr>
          <p:cNvSpPr txBox="1"/>
          <p:nvPr/>
        </p:nvSpPr>
        <p:spPr>
          <a:xfrm>
            <a:off x="6070273" y="4763160"/>
            <a:ext cx="5120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16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Let-Pass-and-Overtake</a:t>
            </a:r>
          </a:p>
        </p:txBody>
      </p:sp>
    </p:spTree>
    <p:extLst>
      <p:ext uri="{BB962C8B-B14F-4D97-AF65-F5344CB8AC3E}">
        <p14:creationId xmlns:p14="http://schemas.microsoft.com/office/powerpoint/2010/main" val="168070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Simulation Parallelization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  <a:t>Scalable and </a:t>
            </a:r>
            <a:r>
              <a:rPr lang="en-US" dirty="0"/>
              <a:t>Parallelizable Multi-Agent Reinforcement Learning for AVs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Scalable parallelization architecture</a:t>
            </a:r>
          </a:p>
          <a:p>
            <a:pPr lvl="1"/>
            <a:r>
              <a:rPr lang="en-US" sz="1200" dirty="0"/>
              <a:t>Object oriented programming (OOP)</a:t>
            </a:r>
          </a:p>
          <a:p>
            <a:pPr lvl="1"/>
            <a:r>
              <a:rPr lang="en-US" sz="1200" dirty="0"/>
              <a:t>CPU multi-threading</a:t>
            </a:r>
          </a:p>
          <a:p>
            <a:pPr lvl="1"/>
            <a:r>
              <a:rPr lang="en-US" sz="1200" dirty="0"/>
              <a:t>GPU instancing</a:t>
            </a:r>
          </a:p>
          <a:p>
            <a:pPr lvl="1"/>
            <a:r>
              <a:rPr lang="en-US" sz="1200" dirty="0"/>
              <a:t>Isolation in different “layers” of simulation</a:t>
            </a:r>
          </a:p>
          <a:p>
            <a:pPr lvl="1"/>
            <a:r>
              <a:rPr lang="en-US" sz="1200" dirty="0"/>
              <a:t>Environment on “default” layer</a:t>
            </a:r>
          </a:p>
          <a:p>
            <a:pPr lvl="1"/>
            <a:r>
              <a:rPr lang="en-US" sz="1200" dirty="0"/>
              <a:t>Each family of multi-agent system on same layer</a:t>
            </a:r>
          </a:p>
          <a:p>
            <a:r>
              <a:rPr lang="en-US" sz="1400" dirty="0"/>
              <a:t>Parallel perception, collision and interaction</a:t>
            </a:r>
          </a:p>
          <a:p>
            <a:pPr lvl="1"/>
            <a:r>
              <a:rPr lang="en-US" sz="1200" dirty="0"/>
              <a:t>Interoceptive sensors have little to no issue in parallelizing</a:t>
            </a:r>
          </a:p>
          <a:p>
            <a:pPr lvl="1"/>
            <a:r>
              <a:rPr lang="en-US" sz="1200" b="1" dirty="0"/>
              <a:t>Camera: </a:t>
            </a:r>
            <a:r>
              <a:rPr lang="en-US" sz="1200" dirty="0"/>
              <a:t>rendering culling mask only for specific layers</a:t>
            </a:r>
          </a:p>
          <a:p>
            <a:pPr lvl="1"/>
            <a:r>
              <a:rPr lang="en-US" sz="1200" b="1" dirty="0"/>
              <a:t>LIDAR: </a:t>
            </a:r>
            <a:r>
              <a:rPr lang="en-US" sz="1200" dirty="0" err="1"/>
              <a:t>raycasting</a:t>
            </a:r>
            <a:r>
              <a:rPr lang="en-US" sz="1200" dirty="0"/>
              <a:t> returns hit only for specific layers</a:t>
            </a:r>
          </a:p>
          <a:p>
            <a:pPr lvl="1"/>
            <a:r>
              <a:rPr lang="en-US" sz="1200" dirty="0"/>
              <a:t>Interactions and collision-checks between specific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Simulation Parallelization</a:t>
            </a:r>
          </a:p>
        </p:txBody>
      </p:sp>
      <p:pic>
        <p:nvPicPr>
          <p:cNvPr id="2" name=" Autonomous Racing - Parallel RL">
            <a:hlinkClick r:id="" action="ppaction://media"/>
            <a:extLst>
              <a:ext uri="{FF2B5EF4-FFF2-40B4-BE49-F238E27FC236}">
                <a16:creationId xmlns:a16="http://schemas.microsoft.com/office/drawing/2014/main" id="{14041365-DF86-5A08-51C8-A1AD6B708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66141" y="1562470"/>
            <a:ext cx="3901440" cy="2194560"/>
          </a:xfrm>
          <a:prstGeom prst="rect">
            <a:avLst/>
          </a:prstGeom>
          <a:ln>
            <a:solidFill>
              <a:srgbClr val="F16122"/>
            </a:solidFill>
          </a:ln>
        </p:spPr>
      </p:pic>
      <p:pic>
        <p:nvPicPr>
          <p:cNvPr id="7" name="Intersection Traversal - Parallel RL">
            <a:hlinkClick r:id="" action="ppaction://media"/>
            <a:extLst>
              <a:ext uri="{FF2B5EF4-FFF2-40B4-BE49-F238E27FC236}">
                <a16:creationId xmlns:a16="http://schemas.microsoft.com/office/drawing/2014/main" id="{8AEB6B65-E7F6-E309-C535-0859141CEB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32293" y="3828356"/>
            <a:ext cx="3901440" cy="2194560"/>
          </a:xfrm>
          <a:prstGeom prst="rect">
            <a:avLst/>
          </a:prstGeom>
          <a:ln>
            <a:solidFill>
              <a:srgbClr val="F1612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D8C09C-38E3-2C6B-4DE4-7C31E0CA7706}"/>
                  </a:ext>
                </a:extLst>
              </p:cNvPr>
              <p:cNvSpPr txBox="1"/>
              <p:nvPr/>
            </p:nvSpPr>
            <p:spPr>
              <a:xfrm>
                <a:off x="6118853" y="5662462"/>
                <a:ext cx="1795684" cy="369332"/>
              </a:xfrm>
              <a:prstGeom prst="rect">
                <a:avLst/>
              </a:prstGeom>
              <a:noFill/>
              <a:ln w="19050">
                <a:solidFill>
                  <a:srgbClr val="F16122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16122"/>
                    </a:solidFill>
                  </a:rPr>
                  <a:t>-Environments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D8C09C-38E3-2C6B-4DE4-7C31E0CA7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853" y="5662462"/>
                <a:ext cx="1795684" cy="369332"/>
              </a:xfrm>
              <a:prstGeom prst="rect">
                <a:avLst/>
              </a:prstGeom>
              <a:blipFill>
                <a:blip r:embed="rId8"/>
                <a:stretch>
                  <a:fillRect t="-9524" r="-2694" b="-20635"/>
                </a:stretch>
              </a:blipFill>
              <a:ln w="19050">
                <a:solidFill>
                  <a:srgbClr val="F1612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630BF7-5820-3057-6E81-280F105C6436}"/>
                  </a:ext>
                </a:extLst>
              </p:cNvPr>
              <p:cNvSpPr txBox="1"/>
              <p:nvPr/>
            </p:nvSpPr>
            <p:spPr>
              <a:xfrm>
                <a:off x="9685337" y="3396576"/>
                <a:ext cx="1095941" cy="369332"/>
              </a:xfrm>
              <a:prstGeom prst="rect">
                <a:avLst/>
              </a:prstGeom>
              <a:noFill/>
              <a:ln w="19050">
                <a:solidFill>
                  <a:srgbClr val="F16122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1612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16122"/>
                    </a:solidFill>
                  </a:rPr>
                  <a:t>-Agents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630BF7-5820-3057-6E81-280F105C6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37" y="3396576"/>
                <a:ext cx="1095941" cy="369332"/>
              </a:xfrm>
              <a:prstGeom prst="rect">
                <a:avLst/>
              </a:prstGeom>
              <a:blipFill>
                <a:blip r:embed="rId9"/>
                <a:stretch>
                  <a:fillRect t="-7813" r="-2732" b="-18750"/>
                </a:stretch>
              </a:blipFill>
              <a:ln w="19050">
                <a:solidFill>
                  <a:srgbClr val="F1612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17D8D6-4BE8-2F1C-D3E9-1C9C4335CFB6}"/>
              </a:ext>
            </a:extLst>
          </p:cNvPr>
          <p:cNvSpPr txBox="1"/>
          <p:nvPr/>
        </p:nvSpPr>
        <p:spPr>
          <a:xfrm>
            <a:off x="628972" y="5552824"/>
            <a:ext cx="52679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>
                <a:solidFill>
                  <a:srgbClr val="F16122"/>
                </a:solidFill>
              </a:rPr>
              <a:t>Note: </a:t>
            </a:r>
            <a:r>
              <a:rPr lang="en-US" sz="1050" i="1" dirty="0">
                <a:solidFill>
                  <a:srgbClr val="747474"/>
                </a:solidFill>
              </a:rPr>
              <a:t>The term “family” here denotes the problem formulation for multi-agent RL. In our case, this translates to 4 agents for the intersection traversal scenario and 2 agents for the autonomous racing scenario.</a:t>
            </a:r>
          </a:p>
        </p:txBody>
      </p:sp>
    </p:spTree>
    <p:extLst>
      <p:ext uri="{BB962C8B-B14F-4D97-AF65-F5344CB8AC3E}">
        <p14:creationId xmlns:p14="http://schemas.microsoft.com/office/powerpoint/2010/main" val="370904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9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Cooperative MARL parallelization</a:t>
            </a:r>
          </a:p>
          <a:p>
            <a:pPr lvl="1"/>
            <a:r>
              <a:rPr lang="en-US" sz="1200" dirty="0"/>
              <a:t>{1, 5, 10, 15, 20, 25} environments</a:t>
            </a:r>
          </a:p>
          <a:p>
            <a:pPr lvl="1"/>
            <a:r>
              <a:rPr lang="en-US" sz="1200" dirty="0"/>
              <a:t>{1x4, 5x4, 10x4, 15x4, 20x4, 25x4} agents</a:t>
            </a:r>
          </a:p>
          <a:p>
            <a:r>
              <a:rPr lang="en-US" sz="1400" dirty="0"/>
              <a:t>Competitive MARL parallelization</a:t>
            </a:r>
          </a:p>
          <a:p>
            <a:pPr lvl="1"/>
            <a:r>
              <a:rPr lang="en-US" sz="1200" dirty="0"/>
              <a:t>1 environment</a:t>
            </a:r>
          </a:p>
          <a:p>
            <a:pPr lvl="1"/>
            <a:r>
              <a:rPr lang="en-US" sz="1200" dirty="0"/>
              <a:t>{1x2, 2x2, 4x2, 6x2, 8x2, 10x2} agents</a:t>
            </a:r>
          </a:p>
          <a:p>
            <a:r>
              <a:rPr lang="en-US" sz="1400" dirty="0"/>
              <a:t>Computational analysis</a:t>
            </a:r>
          </a:p>
          <a:p>
            <a:pPr lvl="1"/>
            <a:r>
              <a:rPr lang="en-US" sz="1200" dirty="0"/>
              <a:t>Training time (hours)</a:t>
            </a:r>
          </a:p>
          <a:p>
            <a:pPr lvl="1"/>
            <a:r>
              <a:rPr lang="en-US" sz="1200" dirty="0"/>
              <a:t>Reduction in training time (%)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Parallel MARL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1911FD9-C625-AA70-C36F-7357946B1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276864"/>
              </p:ext>
            </p:extLst>
          </p:nvPr>
        </p:nvGraphicFramePr>
        <p:xfrm>
          <a:off x="5024762" y="1305285"/>
          <a:ext cx="3400148" cy="2266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5D2E585-02A5-5F8E-EA9F-F59363EC5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751856"/>
              </p:ext>
            </p:extLst>
          </p:nvPr>
        </p:nvGraphicFramePr>
        <p:xfrm>
          <a:off x="8422518" y="1305285"/>
          <a:ext cx="3400148" cy="2266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780EA2C-2069-67CF-A6AB-EA0FE429D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702628"/>
              </p:ext>
            </p:extLst>
          </p:nvPr>
        </p:nvGraphicFramePr>
        <p:xfrm>
          <a:off x="5024762" y="3572051"/>
          <a:ext cx="3400148" cy="2266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AE60A17-AF70-E01C-E27B-54CD7A104B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36448"/>
              </p:ext>
            </p:extLst>
          </p:nvPr>
        </p:nvGraphicFramePr>
        <p:xfrm>
          <a:off x="8422518" y="3572051"/>
          <a:ext cx="3400148" cy="2266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4522FC7-566E-2E03-142D-F316FDDED112}"/>
              </a:ext>
            </a:extLst>
          </p:cNvPr>
          <p:cNvSpPr txBox="1"/>
          <p:nvPr/>
        </p:nvSpPr>
        <p:spPr>
          <a:xfrm rot="16200000">
            <a:off x="4052380" y="2284779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16122"/>
                </a:solidFill>
              </a:rPr>
              <a:t>Cooperative MARL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2453F-8BC9-3EF9-AA8B-CFE2CD48A0A6}"/>
              </a:ext>
            </a:extLst>
          </p:cNvPr>
          <p:cNvSpPr txBox="1"/>
          <p:nvPr/>
        </p:nvSpPr>
        <p:spPr>
          <a:xfrm rot="16200000">
            <a:off x="4023261" y="4548273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Competitive MARL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845799-3D0F-ACF3-C269-DAA28F995956}"/>
                  </a:ext>
                </a:extLst>
              </p:cNvPr>
              <p:cNvSpPr txBox="1"/>
              <p:nvPr/>
            </p:nvSpPr>
            <p:spPr>
              <a:xfrm>
                <a:off x="1198485" y="4755429"/>
                <a:ext cx="35185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16122"/>
                    </a:solidFill>
                  </a:rPr>
                  <a:t>Notation: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7474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4747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4747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74747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74747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74747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rgbClr val="747474"/>
                    </a:solidFill>
                  </a:rPr>
                  <a:t> = Parallel agents/environments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74747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>
                    <a:solidFill>
                      <a:srgbClr val="747474"/>
                    </a:solidFill>
                  </a:rPr>
                  <a:t> = Number of agents per family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845799-3D0F-ACF3-C269-DAA28F995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485" y="4755429"/>
                <a:ext cx="3518500" cy="1015663"/>
              </a:xfrm>
              <a:prstGeom prst="rect">
                <a:avLst/>
              </a:prstGeom>
              <a:blipFill>
                <a:blip r:embed="rId6"/>
                <a:stretch>
                  <a:fillRect l="-520" t="-1796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96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Set up high-fidelity 3D simulation platform based on real-world vehicle/environment representations (real2sim transfer)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Set up modular and scalable simulation framework using object oriented programming (OOP)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Set up intelligent agent/environment parallelization framework for accelerating RL training </a:t>
            </a:r>
            <a:r>
              <a:rPr lang="en-US" sz="1400" dirty="0">
                <a:solidFill>
                  <a:srgbClr val="F16122"/>
                </a:solidFill>
              </a:rPr>
              <a:t>[Tanmay]</a:t>
            </a:r>
          </a:p>
          <a:p>
            <a:r>
              <a:rPr lang="en-US" sz="1400" dirty="0"/>
              <a:t>Formulate multi-agent reinforcement learning (MARL) problems for: </a:t>
            </a:r>
            <a:r>
              <a:rPr lang="en-US" sz="1400" dirty="0">
                <a:solidFill>
                  <a:srgbClr val="F16122"/>
                </a:solidFill>
              </a:rPr>
              <a:t>[Tanmay] </a:t>
            </a:r>
          </a:p>
          <a:p>
            <a:pPr lvl="1"/>
            <a:r>
              <a:rPr lang="en-US" sz="1200" dirty="0"/>
              <a:t>Cooperative MARL - collaborative intersection traversal</a:t>
            </a:r>
          </a:p>
          <a:p>
            <a:pPr lvl="1"/>
            <a:r>
              <a:rPr lang="en-US" sz="1200" dirty="0"/>
              <a:t>Competitive MARL - head-to-head autonomous racing</a:t>
            </a:r>
          </a:p>
          <a:p>
            <a:r>
              <a:rPr lang="en-US" sz="1400" dirty="0"/>
              <a:t>Implement the formulated deep reinforcement learning (DRL) pipeline and conduct parallelized training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  <a:p>
            <a:r>
              <a:rPr lang="en-US" sz="1400" dirty="0"/>
              <a:t>Deploy and analyze the trained policies and procedures to comment on the aspects of “computing and simulation for autonomy” </a:t>
            </a:r>
            <a:r>
              <a:rPr lang="en-US" sz="1400" dirty="0">
                <a:solidFill>
                  <a:srgbClr val="F16122"/>
                </a:solidFill>
              </a:rPr>
              <a:t>[Chinmay]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51" y="908478"/>
            <a:ext cx="2286000" cy="22860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90" y="1129539"/>
            <a:ext cx="1828800" cy="1959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Planned Project 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7B845-BFC4-9756-44AB-A35748DCE44E}"/>
              </a:ext>
            </a:extLst>
          </p:cNvPr>
          <p:cNvSpPr txBox="1"/>
          <p:nvPr/>
        </p:nvSpPr>
        <p:spPr>
          <a:xfrm>
            <a:off x="1028700" y="5753100"/>
            <a:ext cx="5800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rgbClr val="F16122"/>
                </a:solidFill>
              </a:rPr>
              <a:t>Note: </a:t>
            </a:r>
            <a:r>
              <a:rPr lang="en-US" sz="1100" i="1" dirty="0">
                <a:solidFill>
                  <a:srgbClr val="747474"/>
                </a:solidFill>
              </a:rPr>
              <a:t>The name in square bracket indicates primary responsibility and NOT necessarily contribution. Both members worked together and contributed equally to this project.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EA254-D08B-BFC0-4A4D-B09FAD156FA4}"/>
              </a:ext>
            </a:extLst>
          </p:cNvPr>
          <p:cNvGrpSpPr/>
          <p:nvPr/>
        </p:nvGrpSpPr>
        <p:grpSpPr>
          <a:xfrm>
            <a:off x="7228946" y="3275303"/>
            <a:ext cx="4629149" cy="2915587"/>
            <a:chOff x="123162" y="1552575"/>
            <a:chExt cx="5972837" cy="3761885"/>
          </a:xfrm>
        </p:grpSpPr>
        <p:pic>
          <p:nvPicPr>
            <p:cNvPr id="17" name="Picture 16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D83FE209-EE82-DED8-8DD9-325BF1B89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" r="5000"/>
            <a:stretch/>
          </p:blipFill>
          <p:spPr>
            <a:xfrm>
              <a:off x="123162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8" name="Picture 17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058BFAE1-D451-D0F7-3B35-68464CCC8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" r="5000"/>
            <a:stretch/>
          </p:blipFill>
          <p:spPr>
            <a:xfrm>
              <a:off x="3169919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9" name="Picture 18" descr="A black robot on a road&#10;&#10;Description automatically generated">
              <a:extLst>
                <a:ext uri="{FF2B5EF4-FFF2-40B4-BE49-F238E27FC236}">
                  <a16:creationId xmlns:a16="http://schemas.microsoft.com/office/drawing/2014/main" id="{01BBDDFF-D0F0-04D4-2000-990F724E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" r="5000"/>
            <a:stretch/>
          </p:blipFill>
          <p:spPr>
            <a:xfrm>
              <a:off x="123162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20" name="Picture 19" descr="A toy car on the ground&#10;&#10;Description automatically generated">
              <a:extLst>
                <a:ext uri="{FF2B5EF4-FFF2-40B4-BE49-F238E27FC236}">
                  <a16:creationId xmlns:a16="http://schemas.microsoft.com/office/drawing/2014/main" id="{618F0326-2C79-1AE4-F191-B03122645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3169919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  <a:t>Scalable and </a:t>
            </a:r>
            <a:r>
              <a:rPr lang="en-US" dirty="0"/>
              <a:t>Parallelizable Multi-Agent Reinforcement Learning for AVs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51" y="908478"/>
            <a:ext cx="2286000" cy="22860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90" y="1129539"/>
            <a:ext cx="1828800" cy="1959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Summary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EA254-D08B-BFC0-4A4D-B09FAD156FA4}"/>
              </a:ext>
            </a:extLst>
          </p:cNvPr>
          <p:cNvGrpSpPr/>
          <p:nvPr/>
        </p:nvGrpSpPr>
        <p:grpSpPr>
          <a:xfrm>
            <a:off x="7228946" y="3275303"/>
            <a:ext cx="4629149" cy="2915587"/>
            <a:chOff x="123162" y="1552575"/>
            <a:chExt cx="5972837" cy="3761885"/>
          </a:xfrm>
        </p:grpSpPr>
        <p:pic>
          <p:nvPicPr>
            <p:cNvPr id="17" name="Picture 16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D83FE209-EE82-DED8-8DD9-325BF1B89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" r="5000"/>
            <a:stretch/>
          </p:blipFill>
          <p:spPr>
            <a:xfrm>
              <a:off x="123162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8" name="Picture 17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058BFAE1-D451-D0F7-3B35-68464CCC8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" r="5000"/>
            <a:stretch/>
          </p:blipFill>
          <p:spPr>
            <a:xfrm>
              <a:off x="3169919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19" name="Picture 18" descr="A black robot on a road&#10;&#10;Description automatically generated">
              <a:extLst>
                <a:ext uri="{FF2B5EF4-FFF2-40B4-BE49-F238E27FC236}">
                  <a16:creationId xmlns:a16="http://schemas.microsoft.com/office/drawing/2014/main" id="{01BBDDFF-D0F0-04D4-2000-990F724E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" r="5000"/>
            <a:stretch/>
          </p:blipFill>
          <p:spPr>
            <a:xfrm>
              <a:off x="123162" y="3485660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  <p:pic>
          <p:nvPicPr>
            <p:cNvPr id="20" name="Picture 19" descr="A toy car on the ground&#10;&#10;Description automatically generated">
              <a:extLst>
                <a:ext uri="{FF2B5EF4-FFF2-40B4-BE49-F238E27FC236}">
                  <a16:creationId xmlns:a16="http://schemas.microsoft.com/office/drawing/2014/main" id="{618F0326-2C79-1AE4-F191-B03122645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3169919" y="1552575"/>
              <a:ext cx="2926080" cy="1828800"/>
            </a:xfrm>
            <a:prstGeom prst="rect">
              <a:avLst/>
            </a:prstGeom>
            <a:ln w="12700">
              <a:solidFill>
                <a:srgbClr val="F16122"/>
              </a:solidFill>
            </a:ln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2AE9F5E-9CAF-5FD9-D944-302ECA24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Digital twin creation</a:t>
            </a:r>
          </a:p>
          <a:p>
            <a:pPr lvl="1"/>
            <a:r>
              <a:rPr lang="en-US" sz="1200" dirty="0"/>
              <a:t>Geometric measurements &amp; modeling</a:t>
            </a:r>
          </a:p>
          <a:p>
            <a:pPr lvl="1"/>
            <a:r>
              <a:rPr lang="en-US" sz="1200" dirty="0"/>
              <a:t>Static measurements &amp; calibration</a:t>
            </a:r>
          </a:p>
          <a:p>
            <a:pPr lvl="1"/>
            <a:r>
              <a:rPr lang="en-US" sz="1200" dirty="0"/>
              <a:t>Simulation models (dynamics + graphics)</a:t>
            </a:r>
          </a:p>
          <a:p>
            <a:pPr lvl="1"/>
            <a:r>
              <a:rPr lang="en-US" sz="1200" dirty="0"/>
              <a:t>Physics-based sensor simulation</a:t>
            </a:r>
          </a:p>
          <a:p>
            <a:r>
              <a:rPr lang="en-US" sz="1400" dirty="0"/>
              <a:t>Scalable multi-agent reinforcement learning</a:t>
            </a:r>
          </a:p>
          <a:p>
            <a:pPr lvl="1"/>
            <a:r>
              <a:rPr lang="en-US" sz="1200" dirty="0"/>
              <a:t>Vanilla RL (1 agent problem in dynamic environment)</a:t>
            </a:r>
          </a:p>
          <a:p>
            <a:pPr lvl="1"/>
            <a:r>
              <a:rPr lang="en-US" sz="1200" dirty="0"/>
              <a:t>Vanilla RL (4 agent cooperative problem)</a:t>
            </a:r>
          </a:p>
          <a:p>
            <a:pPr lvl="1"/>
            <a:r>
              <a:rPr lang="en-US" sz="1200" dirty="0"/>
              <a:t>Demonstration guided RL (2 agent competitive problem)</a:t>
            </a:r>
          </a:p>
          <a:p>
            <a:r>
              <a:rPr lang="en-US" sz="1400" dirty="0"/>
              <a:t>Modular and parallelizable simulation</a:t>
            </a:r>
          </a:p>
          <a:p>
            <a:pPr lvl="1"/>
            <a:r>
              <a:rPr lang="en-US" sz="1200" dirty="0"/>
              <a:t>Environment parallelization</a:t>
            </a:r>
          </a:p>
          <a:p>
            <a:pPr lvl="1"/>
            <a:r>
              <a:rPr lang="en-US" sz="1200" dirty="0"/>
              <a:t>Agent parallelization</a:t>
            </a:r>
          </a:p>
          <a:p>
            <a:pPr lvl="1"/>
            <a:r>
              <a:rPr lang="en-US" sz="1200" dirty="0"/>
              <a:t>Computational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44374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85" y="948859"/>
            <a:ext cx="2286000" cy="228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Future Plans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2AE9F5E-9CAF-5FD9-D944-302ECA24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Analyze RL training across different types of computing platforms</a:t>
            </a:r>
          </a:p>
          <a:p>
            <a:pPr lvl="1"/>
            <a:r>
              <a:rPr lang="en-US" sz="1200" dirty="0"/>
              <a:t>Laptops, desktops, workstations, Palmetto HPC (different configs.)</a:t>
            </a:r>
          </a:p>
          <a:p>
            <a:r>
              <a:rPr lang="en-US" sz="1400" dirty="0"/>
              <a:t>Integrated digital twin framework for sim2real transfer of MARL</a:t>
            </a:r>
            <a:endParaRPr lang="en-US" sz="1400" dirty="0">
              <a:solidFill>
                <a:srgbClr val="F16122"/>
              </a:solidFill>
            </a:endParaRPr>
          </a:p>
          <a:p>
            <a:pPr lvl="1"/>
            <a:r>
              <a:rPr lang="en-US" sz="1200" dirty="0"/>
              <a:t>1 physical vehicle</a:t>
            </a:r>
          </a:p>
          <a:p>
            <a:pPr lvl="1"/>
            <a:r>
              <a:rPr lang="en-US" sz="1200" dirty="0"/>
              <a:t>Virtual peers/competitors in loop with the physical vehicle</a:t>
            </a:r>
          </a:p>
          <a:p>
            <a:r>
              <a:rPr lang="en-US" sz="1400" dirty="0"/>
              <a:t>Physics informed RL</a:t>
            </a:r>
          </a:p>
          <a:p>
            <a:pPr lvl="1"/>
            <a:r>
              <a:rPr lang="en-US" sz="1200" dirty="0"/>
              <a:t>State transition models, physics-informed rewards, safety </a:t>
            </a:r>
            <a:r>
              <a:rPr lang="en-US" sz="1200" dirty="0" err="1"/>
              <a:t>guarentees</a:t>
            </a:r>
            <a:r>
              <a:rPr lang="en-US" sz="1200" dirty="0"/>
              <a:t>, etc.</a:t>
            </a:r>
          </a:p>
          <a:p>
            <a:r>
              <a:rPr lang="en-US" sz="1400" dirty="0"/>
              <a:t>Extend this approach to different vehicles and architectures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EE276A-8F5F-7514-548D-820AA424A285}"/>
              </a:ext>
            </a:extLst>
          </p:cNvPr>
          <p:cNvGrpSpPr/>
          <p:nvPr/>
        </p:nvGrpSpPr>
        <p:grpSpPr>
          <a:xfrm>
            <a:off x="6777013" y="3435846"/>
            <a:ext cx="5298403" cy="2741356"/>
            <a:chOff x="-426066" y="-293020"/>
            <a:chExt cx="12494904" cy="64647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01D482-74BB-092F-CD90-D1A82B1E1E30}"/>
                </a:ext>
              </a:extLst>
            </p:cNvPr>
            <p:cNvSpPr txBox="1"/>
            <p:nvPr/>
          </p:nvSpPr>
          <p:spPr>
            <a:xfrm>
              <a:off x="1483788" y="3628820"/>
              <a:ext cx="3021188" cy="399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solidFill>
                    <a:srgbClr val="F16122"/>
                  </a:solidFill>
                </a:rPr>
                <a:t>Husky (On/Off-Road Skid-Steer Robot)</a:t>
              </a:r>
            </a:p>
          </p:txBody>
        </p:sp>
        <p:pic>
          <p:nvPicPr>
            <p:cNvPr id="16" name="Picture 15" descr="A yellow machine on grass&#10;&#10;Description automatically generated">
              <a:extLst>
                <a:ext uri="{FF2B5EF4-FFF2-40B4-BE49-F238E27FC236}">
                  <a16:creationId xmlns:a16="http://schemas.microsoft.com/office/drawing/2014/main" id="{785E1CA4-7F53-76E3-1AE3-517C200CD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016" y="2022433"/>
              <a:ext cx="2926080" cy="1645607"/>
            </a:xfrm>
            <a:prstGeom prst="rect">
              <a:avLst/>
            </a:prstGeom>
          </p:spPr>
        </p:pic>
        <p:pic>
          <p:nvPicPr>
            <p:cNvPr id="22" name="Picture 21" descr="A yellow robot on rocks&#10;&#10;Description automatically generated">
              <a:extLst>
                <a:ext uri="{FF2B5EF4-FFF2-40B4-BE49-F238E27FC236}">
                  <a16:creationId xmlns:a16="http://schemas.microsoft.com/office/drawing/2014/main" id="{4D00B401-76A2-5617-B035-DEF2D67E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84" y="2019300"/>
              <a:ext cx="2926080" cy="164696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9AB0CF-0805-A137-072E-0613610345C3}"/>
                </a:ext>
              </a:extLst>
            </p:cNvPr>
            <p:cNvSpPr txBox="1"/>
            <p:nvPr/>
          </p:nvSpPr>
          <p:spPr>
            <a:xfrm>
              <a:off x="6896686" y="3619668"/>
              <a:ext cx="4041860" cy="399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solidFill>
                    <a:srgbClr val="F16122"/>
                  </a:solidFill>
                </a:rPr>
                <a:t>Hunter SE (On/Off-Road Ackermann Steered Vehicle)</a:t>
              </a:r>
            </a:p>
          </p:txBody>
        </p:sp>
        <p:pic>
          <p:nvPicPr>
            <p:cNvPr id="25" name="Picture 24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19D7B87A-91EE-4E4E-B676-E63967ADF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85" b="9185"/>
            <a:stretch/>
          </p:blipFill>
          <p:spPr>
            <a:xfrm>
              <a:off x="9141419" y="2019299"/>
              <a:ext cx="2926080" cy="1646966"/>
            </a:xfrm>
            <a:prstGeom prst="rect">
              <a:avLst/>
            </a:prstGeom>
          </p:spPr>
        </p:pic>
        <p:pic>
          <p:nvPicPr>
            <p:cNvPr id="26" name="Picture 25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ADA9E889-D978-55F8-A7A2-3FB230E00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85" b="9185"/>
            <a:stretch/>
          </p:blipFill>
          <p:spPr>
            <a:xfrm>
              <a:off x="6133548" y="2026245"/>
              <a:ext cx="2926080" cy="1646966"/>
            </a:xfrm>
            <a:prstGeom prst="rect">
              <a:avLst/>
            </a:prstGeom>
          </p:spPr>
        </p:pic>
        <p:pic>
          <p:nvPicPr>
            <p:cNvPr id="27" name="Picture 26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BDB58C98-FEBA-07F7-2A33-552F856DA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121823" y="-137227"/>
              <a:ext cx="2926080" cy="1828800"/>
            </a:xfrm>
            <a:prstGeom prst="rect">
              <a:avLst/>
            </a:prstGeom>
          </p:spPr>
        </p:pic>
        <p:pic>
          <p:nvPicPr>
            <p:cNvPr id="28" name="Picture 27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46784D3C-150E-1A3C-4FBA-3CFE1741E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0" r="5000"/>
            <a:stretch/>
          </p:blipFill>
          <p:spPr>
            <a:xfrm>
              <a:off x="9141419" y="-137227"/>
              <a:ext cx="2926080" cy="1828800"/>
            </a:xfrm>
            <a:prstGeom prst="rect">
              <a:avLst/>
            </a:prstGeom>
          </p:spPr>
        </p:pic>
        <p:pic>
          <p:nvPicPr>
            <p:cNvPr id="29" name="Picture 28" descr="A black robot on a road&#10;&#10;Description automatically generated">
              <a:extLst>
                <a:ext uri="{FF2B5EF4-FFF2-40B4-BE49-F238E27FC236}">
                  <a16:creationId xmlns:a16="http://schemas.microsoft.com/office/drawing/2014/main" id="{6598F709-90AC-CF79-16FC-B4E468A1E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0" r="5000"/>
            <a:stretch/>
          </p:blipFill>
          <p:spPr>
            <a:xfrm>
              <a:off x="3128355" y="-137227"/>
              <a:ext cx="2926080" cy="1828800"/>
            </a:xfrm>
            <a:prstGeom prst="rect">
              <a:avLst/>
            </a:prstGeom>
          </p:spPr>
        </p:pic>
        <p:pic>
          <p:nvPicPr>
            <p:cNvPr id="30" name="Picture 29" descr="A toy car on the ground&#10;&#10;Description automatically generated">
              <a:extLst>
                <a:ext uri="{FF2B5EF4-FFF2-40B4-BE49-F238E27FC236}">
                  <a16:creationId xmlns:a16="http://schemas.microsoft.com/office/drawing/2014/main" id="{48731D1B-3D31-3637-3C09-92F02841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00" r="5000"/>
            <a:stretch/>
          </p:blipFill>
          <p:spPr>
            <a:xfrm>
              <a:off x="6134887" y="-137227"/>
              <a:ext cx="2926080" cy="18288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9F4055-CAD8-685B-2CC8-341777BD98A6}"/>
                </a:ext>
              </a:extLst>
            </p:cNvPr>
            <p:cNvSpPr txBox="1"/>
            <p:nvPr/>
          </p:nvSpPr>
          <p:spPr>
            <a:xfrm>
              <a:off x="2129889" y="1640971"/>
              <a:ext cx="1921133" cy="399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hlinkClick r:id="rId11"/>
                </a:rPr>
                <a:t>Nigel (Native Vehicle)</a:t>
              </a:r>
              <a:endParaRPr lang="en-US" sz="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0E9338-EEC6-0F3F-1B21-05D0843A93F3}"/>
                </a:ext>
              </a:extLst>
            </p:cNvPr>
            <p:cNvSpPr txBox="1"/>
            <p:nvPr/>
          </p:nvSpPr>
          <p:spPr>
            <a:xfrm>
              <a:off x="7709989" y="1640971"/>
              <a:ext cx="2650722" cy="399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hlinkClick r:id="rId12"/>
                </a:rPr>
                <a:t>F1TENTH (1/10</a:t>
              </a:r>
              <a:r>
                <a:rPr lang="en-US" sz="500" baseline="30000" dirty="0">
                  <a:hlinkClick r:id="rId12"/>
                </a:rPr>
                <a:t>th</a:t>
              </a:r>
              <a:r>
                <a:rPr lang="en-US" sz="500" dirty="0">
                  <a:hlinkClick r:id="rId12"/>
                </a:rPr>
                <a:t>  Scale Racecar)</a:t>
              </a:r>
              <a:endParaRPr lang="en-US" sz="500" dirty="0"/>
            </a:p>
          </p:txBody>
        </p:sp>
        <p:pic>
          <p:nvPicPr>
            <p:cNvPr id="33" name="Picture 32" descr="A orange and black vehicle on a rocky hill&#10;&#10;Description automatically generated">
              <a:extLst>
                <a:ext uri="{FF2B5EF4-FFF2-40B4-BE49-F238E27FC236}">
                  <a16:creationId xmlns:a16="http://schemas.microsoft.com/office/drawing/2014/main" id="{BAC72F15-BFE8-AC94-83AB-5B7E5BE43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333" b="8333"/>
            <a:stretch/>
          </p:blipFill>
          <p:spPr>
            <a:xfrm>
              <a:off x="6136226" y="3980793"/>
              <a:ext cx="2926080" cy="1828800"/>
            </a:xfrm>
            <a:prstGeom prst="rect">
              <a:avLst/>
            </a:prstGeom>
          </p:spPr>
        </p:pic>
        <p:pic>
          <p:nvPicPr>
            <p:cNvPr id="34" name="Picture 33" descr="A orange vehicle on a rocky hill&#10;&#10;Description automatically generated">
              <a:extLst>
                <a:ext uri="{FF2B5EF4-FFF2-40B4-BE49-F238E27FC236}">
                  <a16:creationId xmlns:a16="http://schemas.microsoft.com/office/drawing/2014/main" id="{7B68231C-CB68-83B6-0096-CF700A2C4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00" r="5000"/>
            <a:stretch/>
          </p:blipFill>
          <p:spPr>
            <a:xfrm>
              <a:off x="9142758" y="3980793"/>
              <a:ext cx="2926080" cy="1828800"/>
            </a:xfrm>
            <a:prstGeom prst="rect">
              <a:avLst/>
            </a:prstGeom>
          </p:spPr>
        </p:pic>
        <p:pic>
          <p:nvPicPr>
            <p:cNvPr id="35" name="Picture 34" descr="A car on the road&#10;&#10;Description automatically generated">
              <a:extLst>
                <a:ext uri="{FF2B5EF4-FFF2-40B4-BE49-F238E27FC236}">
                  <a16:creationId xmlns:a16="http://schemas.microsoft.com/office/drawing/2014/main" id="{A672BEC7-9DA8-B3E2-4996-06EECF5C6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00" r="5000"/>
            <a:stretch/>
          </p:blipFill>
          <p:spPr>
            <a:xfrm>
              <a:off x="3129694" y="3980793"/>
              <a:ext cx="2926080" cy="18288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006FED-C2F7-1122-AA93-830DF9EC256D}"/>
                </a:ext>
              </a:extLst>
            </p:cNvPr>
            <p:cNvSpPr txBox="1"/>
            <p:nvPr/>
          </p:nvSpPr>
          <p:spPr>
            <a:xfrm>
              <a:off x="7438984" y="5770663"/>
              <a:ext cx="3138378" cy="399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hlinkClick r:id="rId16"/>
                </a:rPr>
                <a:t>RZR (Recreational Off-Highway Vehicle)</a:t>
              </a:r>
              <a:endParaRPr lang="en-US" sz="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6F90B3-0F5F-C46A-B552-F439C5F5C24A}"/>
                </a:ext>
              </a:extLst>
            </p:cNvPr>
            <p:cNvSpPr txBox="1"/>
            <p:nvPr/>
          </p:nvSpPr>
          <p:spPr>
            <a:xfrm>
              <a:off x="1402542" y="5772556"/>
              <a:ext cx="3179959" cy="399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err="1">
                  <a:hlinkClick r:id="rId17"/>
                </a:rPr>
                <a:t>OpenCAV</a:t>
              </a:r>
              <a:r>
                <a:rPr lang="en-US" sz="500" dirty="0">
                  <a:hlinkClick r:id="rId17"/>
                </a:rPr>
                <a:t> (On-Road Commercial Vehicle)</a:t>
              </a:r>
              <a:endParaRPr lang="en-US" sz="5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D9B459D-62BB-AA69-C755-4C640DF17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2" t="19547" r="17403" b="8179"/>
            <a:stretch/>
          </p:blipFill>
          <p:spPr bwMode="auto">
            <a:xfrm>
              <a:off x="123162" y="3980793"/>
              <a:ext cx="2926080" cy="1828800"/>
            </a:xfrm>
            <a:prstGeom prst="rect">
              <a:avLst/>
            </a:prstGeom>
            <a:ln w="762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FF4C74-F2F0-6397-1F14-73FCA6EB8085}"/>
                </a:ext>
              </a:extLst>
            </p:cNvPr>
            <p:cNvSpPr txBox="1"/>
            <p:nvPr/>
          </p:nvSpPr>
          <p:spPr>
            <a:xfrm rot="16200000">
              <a:off x="-1224081" y="504995"/>
              <a:ext cx="2140387" cy="54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F16122"/>
                  </a:solidFill>
                </a:rPr>
                <a:t>SMALL-SCALE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E328C8-227B-3EF1-7C38-84A59754FB2E}"/>
                </a:ext>
              </a:extLst>
            </p:cNvPr>
            <p:cNvSpPr txBox="1"/>
            <p:nvPr/>
          </p:nvSpPr>
          <p:spPr>
            <a:xfrm rot="16200000">
              <a:off x="-1040735" y="2577548"/>
              <a:ext cx="1773700" cy="54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F16122"/>
                  </a:solidFill>
                </a:rPr>
                <a:t>MID-SCALE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181AFE-951C-ABCD-FBB2-CB03967A8EFA}"/>
                </a:ext>
              </a:extLst>
            </p:cNvPr>
            <p:cNvSpPr txBox="1"/>
            <p:nvPr/>
          </p:nvSpPr>
          <p:spPr>
            <a:xfrm rot="16200000">
              <a:off x="-1137135" y="4623012"/>
              <a:ext cx="1966495" cy="54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F16122"/>
                  </a:solidFill>
                </a:rPr>
                <a:t>FULL-SCALE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81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    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428750"/>
            <a:ext cx="10933642" cy="4284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IN" sz="1600" dirty="0"/>
              <a:t>T. Samak, C. Samak, S. </a:t>
            </a:r>
            <a:r>
              <a:rPr lang="en-IN" sz="1600" dirty="0" err="1"/>
              <a:t>Kandhasamy</a:t>
            </a:r>
            <a:r>
              <a:rPr lang="en-IN" sz="1600" dirty="0"/>
              <a:t>, V. </a:t>
            </a:r>
            <a:r>
              <a:rPr lang="en-IN" sz="1600" dirty="0" err="1"/>
              <a:t>Krovi</a:t>
            </a:r>
            <a:r>
              <a:rPr lang="en-IN" sz="1600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sz="1600" dirty="0" err="1"/>
              <a:t>doi</a:t>
            </a:r>
            <a:r>
              <a:rPr lang="en-IN" sz="1600" dirty="0"/>
              <a:t>: </a:t>
            </a:r>
            <a:r>
              <a:rPr lang="en-IN" sz="1600" dirty="0">
                <a:hlinkClick r:id="rId2"/>
              </a:rPr>
              <a:t>10.3390/robotics12030077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W. Ding, C. Xu, M. </a:t>
            </a:r>
            <a:r>
              <a:rPr lang="en-IN" sz="1600" dirty="0" err="1"/>
              <a:t>Arief</a:t>
            </a:r>
            <a:r>
              <a:rPr lang="en-IN" sz="1600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sz="1600" dirty="0" err="1"/>
              <a:t>doi</a:t>
            </a:r>
            <a:r>
              <a:rPr lang="en-IN" sz="1600" dirty="0"/>
              <a:t>: </a:t>
            </a:r>
            <a:r>
              <a:rPr lang="en-IN" sz="1600" dirty="0">
                <a:hlinkClick r:id="rId3"/>
              </a:rPr>
              <a:t>10.1109/TITS.2023.3259322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S. H. </a:t>
            </a:r>
            <a:r>
              <a:rPr lang="en-IN" sz="1600" dirty="0" err="1"/>
              <a:t>Semnani</a:t>
            </a:r>
            <a:r>
              <a:rPr lang="en-IN" sz="1600" dirty="0"/>
              <a:t>, H. Liu, M. Everett, A. de Ruiter, and J. P. How, “Multiagent Motion Planning for Dense and Dynamic Environments via Deep Reinforcement Learning,” 2020.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P. Long, T. Fan, X. Liao, W. Liu, H. Zhang, and J. Pan, “Towards Optimally Decentralized Multi-Robot Collision Avoidance via Deep Reinforcement Learning,” 2018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S. </a:t>
            </a:r>
            <a:r>
              <a:rPr lang="en-US" sz="1600" dirty="0" err="1"/>
              <a:t>Aradi</a:t>
            </a:r>
            <a:r>
              <a:rPr lang="en-US" sz="1600" dirty="0"/>
              <a:t>, “Survey of Deep Reinforcement Learning for Motion Planning of Autonomous Vehicles,” 2020.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D. Wang, H. Deng, and Z. Pan, “MRCDRL: Multi-Robot Coordination with Deep Reinforcement Learning,” Neurocomputing, 2020. 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X. Zhou, P. Wu, H. Zhang, W. Guo, and Y. Liu, “Learn to navigate: cooperative path planning for unmanned surface vehicles using deep reinforcement learning,” IEEE Access, vol. 7, pp. 165 262–165 278, 2019.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E31ACE-FA2A-F546-535B-C403FDDAC07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67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428750"/>
            <a:ext cx="10933642" cy="4284491"/>
          </a:xfrm>
        </p:spPr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sz="1600" dirty="0"/>
              <a:t>K. </a:t>
            </a:r>
            <a:r>
              <a:rPr lang="en-US" sz="1600" dirty="0" err="1"/>
              <a:t>Sivanathan</a:t>
            </a:r>
            <a:r>
              <a:rPr lang="en-US" sz="1600" dirty="0"/>
              <a:t>, B. K. </a:t>
            </a:r>
            <a:r>
              <a:rPr lang="en-US" sz="1600" dirty="0" err="1"/>
              <a:t>Vinayagam</a:t>
            </a:r>
            <a:r>
              <a:rPr lang="en-US" sz="1600" dirty="0"/>
              <a:t>, T. Samak, and C. Samak, “Decentralized Motion Planning for Multi-Robot Navigation using Deep Reinforcement Learning,” in 2020 3rd International Conference on Intelligent Sustainable Systems (ICISS), 2020, pp. 709–716, </a:t>
            </a:r>
            <a:r>
              <a:rPr lang="en-US" sz="1600" dirty="0" err="1"/>
              <a:t>doi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10.1109/ICISS49785.2020.9316033</a:t>
            </a:r>
            <a:endParaRPr lang="en-US" sz="1600" dirty="0"/>
          </a:p>
          <a:p>
            <a:pPr>
              <a:buFont typeface="+mj-lt"/>
              <a:buAutoNum type="arabicPeriod" startAt="8"/>
            </a:pPr>
            <a:r>
              <a:rPr lang="en-US" sz="1600" dirty="0"/>
              <a:t>F. Fuchs, Y. Song, E. Kaufmann, D. </a:t>
            </a:r>
            <a:r>
              <a:rPr lang="en-US" sz="1600" dirty="0" err="1"/>
              <a:t>Scaramuzza</a:t>
            </a:r>
            <a:r>
              <a:rPr lang="en-US" sz="1600" dirty="0"/>
              <a:t>, and P. </a:t>
            </a:r>
            <a:r>
              <a:rPr lang="en-US" sz="1600" dirty="0" err="1"/>
              <a:t>Durr</a:t>
            </a:r>
            <a:r>
              <a:rPr lang="en-US" sz="1600" dirty="0"/>
              <a:t>, “Super-Human Performance in Gran Turismo Sport Using Deep Reinforcement Learning,” IEEE Robotics and Automation Letters, vol. 6, no. 3, pp. 4257–4264, 2021.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Y. Song, H. Lin, E. Kaufmann, P. </a:t>
            </a:r>
            <a:r>
              <a:rPr lang="en-US" sz="1600" dirty="0" err="1"/>
              <a:t>Durr</a:t>
            </a:r>
            <a:r>
              <a:rPr lang="en-US" sz="1600" dirty="0"/>
              <a:t>, and D. </a:t>
            </a:r>
            <a:r>
              <a:rPr lang="en-US" sz="1600" dirty="0" err="1"/>
              <a:t>Scaramuzza</a:t>
            </a:r>
            <a:r>
              <a:rPr lang="en-US" sz="1600" dirty="0"/>
              <a:t>, “Autonomous Overtaking in Gran Turismo Sport Using Curriculum Reinforcement Learning,” 2021.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C. V. Samak, T. V. Samak, and S. </a:t>
            </a:r>
            <a:r>
              <a:rPr lang="en-US" sz="1600" dirty="0" err="1"/>
              <a:t>Kandhasamy</a:t>
            </a:r>
            <a:r>
              <a:rPr lang="en-US" sz="1600" dirty="0"/>
              <a:t>, “Autonomous Racing using a Hybrid Imitation-Reinforcement Learning Architecture,” 2021. [Online]. Available: </a:t>
            </a:r>
            <a:r>
              <a:rPr lang="en-US" sz="1600" dirty="0">
                <a:hlinkClick r:id="rId3"/>
              </a:rPr>
              <a:t>https://arxiv.org/abs/2110.05437</a:t>
            </a:r>
            <a:r>
              <a:rPr lang="en-US" sz="1600" dirty="0"/>
              <a:t> </a:t>
            </a:r>
          </a:p>
          <a:p>
            <a:pPr>
              <a:buFont typeface="+mj-lt"/>
              <a:buAutoNum type="arabicPeriod" startAt="8"/>
            </a:pPr>
            <a:r>
              <a:rPr lang="en-US" sz="1600" dirty="0"/>
              <a:t>J. Betz, H. Zheng, A. </a:t>
            </a:r>
            <a:r>
              <a:rPr lang="en-US" sz="1600" dirty="0" err="1"/>
              <a:t>Liniger</a:t>
            </a:r>
            <a:r>
              <a:rPr lang="en-US" sz="1600" dirty="0"/>
              <a:t>, U. </a:t>
            </a:r>
            <a:r>
              <a:rPr lang="en-US" sz="1600" dirty="0" err="1"/>
              <a:t>Rosolia</a:t>
            </a:r>
            <a:r>
              <a:rPr lang="en-US" sz="1600" dirty="0"/>
              <a:t>, P. Karle, M. </a:t>
            </a:r>
            <a:r>
              <a:rPr lang="en-US" sz="1600" dirty="0" err="1"/>
              <a:t>Behl</a:t>
            </a:r>
            <a:r>
              <a:rPr lang="en-US" sz="1600" dirty="0"/>
              <a:t>, V. Krovi, and R. </a:t>
            </a:r>
            <a:r>
              <a:rPr lang="en-US" sz="1600" dirty="0" err="1"/>
              <a:t>Mangharam</a:t>
            </a:r>
            <a:r>
              <a:rPr lang="en-US" sz="1600" dirty="0"/>
              <a:t>, “Autonomous Vehicles on the Edge: A Survey on Autonomous Vehicle Racing,” IEEE Open Journal of Intelligent Transportation Systems, vol. 3, pp. 458–488, 2022.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BF6DB2-71D4-10C7-C99F-ACD18A3E5824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92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BE068F9-3BE3-8082-9C8F-D78E53450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" r="3299"/>
          <a:stretch/>
        </p:blipFill>
        <p:spPr>
          <a:xfrm>
            <a:off x="684866" y="3989167"/>
            <a:ext cx="10817352" cy="21086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29647"/>
              </p:ext>
            </p:extLst>
          </p:nvPr>
        </p:nvGraphicFramePr>
        <p:xfrm>
          <a:off x="689780" y="1492694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AuE-8930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10/17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10/24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10/31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11/07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11/14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30157DC-7DA3-E40F-2972-70044BBC2820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Planned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Motivation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  <a:t>Scalable and </a:t>
            </a:r>
            <a:r>
              <a:rPr lang="en-US" dirty="0"/>
              <a:t>Parallelizable Multi-Agent Reinforcement Learning for AVs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66F38E-D84B-97F0-0773-2F3CA417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14" y="1870075"/>
            <a:ext cx="5689600" cy="3200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658FE80-AC3D-6A8F-62C9-F5C6F42D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14" y="1870075"/>
            <a:ext cx="5689600" cy="3200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Reinforcement learning</a:t>
            </a:r>
          </a:p>
          <a:p>
            <a:pPr lvl="1"/>
            <a:r>
              <a:rPr lang="en-US" sz="1200" dirty="0"/>
              <a:t>Learning through experience</a:t>
            </a:r>
          </a:p>
          <a:p>
            <a:r>
              <a:rPr lang="en-US" sz="1400" dirty="0"/>
              <a:t>Multi-agent reinforcement learning</a:t>
            </a:r>
          </a:p>
          <a:p>
            <a:pPr lvl="1"/>
            <a:r>
              <a:rPr lang="en-US" sz="1200" dirty="0"/>
              <a:t>Complex and dynamic interactions</a:t>
            </a:r>
          </a:p>
          <a:p>
            <a:pPr lvl="1"/>
            <a:r>
              <a:rPr lang="en-US" sz="1200" dirty="0"/>
              <a:t>Cooperative and competitive scenarios</a:t>
            </a:r>
          </a:p>
          <a:p>
            <a:r>
              <a:rPr lang="en-US" sz="1400" dirty="0"/>
              <a:t>Autonomous vehicles</a:t>
            </a:r>
          </a:p>
          <a:p>
            <a:pPr lvl="1"/>
            <a:r>
              <a:rPr lang="en-US" sz="1200" b="1" dirty="0"/>
              <a:t>Cooperation: </a:t>
            </a:r>
            <a:r>
              <a:rPr lang="en-US" sz="1200" dirty="0"/>
              <a:t>autonomous driving</a:t>
            </a:r>
          </a:p>
          <a:p>
            <a:pPr lvl="1"/>
            <a:r>
              <a:rPr lang="en-US" sz="1200" b="1" dirty="0"/>
              <a:t>Competition: </a:t>
            </a:r>
            <a:r>
              <a:rPr lang="en-US" sz="1200" dirty="0"/>
              <a:t>autonomous racing</a:t>
            </a:r>
          </a:p>
          <a:p>
            <a:pPr lvl="1"/>
            <a:r>
              <a:rPr lang="en-US" sz="1200" b="1" dirty="0"/>
              <a:t>Coopetition: </a:t>
            </a:r>
            <a:r>
              <a:rPr lang="en-US" sz="1200" dirty="0"/>
              <a:t>cooperation and competition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Multi-Agent Reinforcement Learning </a:t>
            </a:r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495A9AA3-4080-2CEB-27FD-94EE05F5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60" y="1870075"/>
            <a:ext cx="366630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9" y="1562470"/>
            <a:ext cx="6200246" cy="4531772"/>
          </a:xfrm>
        </p:spPr>
        <p:txBody>
          <a:bodyPr/>
          <a:lstStyle/>
          <a:p>
            <a:r>
              <a:rPr lang="en-US" sz="1400" dirty="0"/>
              <a:t>Existing approaches</a:t>
            </a:r>
          </a:p>
          <a:p>
            <a:pPr lvl="1"/>
            <a:r>
              <a:rPr lang="en-US" sz="1200" dirty="0"/>
              <a:t>Multiple simulation instances</a:t>
            </a:r>
          </a:p>
          <a:p>
            <a:pPr lvl="1"/>
            <a:r>
              <a:rPr lang="en-US" sz="1200" dirty="0"/>
              <a:t>Multiple robots in single simulation instance</a:t>
            </a:r>
          </a:p>
          <a:p>
            <a:r>
              <a:rPr lang="en-US" sz="1400" dirty="0"/>
              <a:t>Challenges</a:t>
            </a:r>
          </a:p>
          <a:p>
            <a:pPr lvl="1"/>
            <a:r>
              <a:rPr lang="en-US" sz="1200" dirty="0"/>
              <a:t>Unnecessary computational overhead</a:t>
            </a:r>
          </a:p>
          <a:p>
            <a:pPr lvl="1"/>
            <a:r>
              <a:rPr lang="en-US" sz="1200" dirty="0"/>
              <a:t>Exteroceptive perception modalities</a:t>
            </a:r>
          </a:p>
          <a:p>
            <a:r>
              <a:rPr lang="en-US" sz="1400" dirty="0"/>
              <a:t>Ideal approaches</a:t>
            </a:r>
          </a:p>
          <a:p>
            <a:pPr lvl="1"/>
            <a:r>
              <a:rPr lang="en-US" sz="1200" dirty="0"/>
              <a:t>Parallelize only what is required</a:t>
            </a:r>
          </a:p>
          <a:p>
            <a:pPr lvl="1"/>
            <a:r>
              <a:rPr lang="en-US" sz="1200" dirty="0"/>
              <a:t>Environment parallelization</a:t>
            </a:r>
          </a:p>
          <a:p>
            <a:pPr lvl="1"/>
            <a:r>
              <a:rPr lang="en-US" sz="1200" dirty="0"/>
              <a:t>Agent parallelization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57B2E-73B9-CBA3-CC8C-DC14B11AD785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Simulation Parallelization</a:t>
            </a:r>
          </a:p>
        </p:txBody>
      </p:sp>
      <p:pic>
        <p:nvPicPr>
          <p:cNvPr id="1026" name="Picture 2" descr="GitHub - NVIDIA-Omniverse/OmniIsaacGymEnvs: Reinforcement Learning  Environments for Omniverse Isaac Gym">
            <a:extLst>
              <a:ext uri="{FF2B5EF4-FFF2-40B4-BE49-F238E27FC236}">
                <a16:creationId xmlns:a16="http://schemas.microsoft.com/office/drawing/2014/main" id="{EF4B015C-A2E9-6D72-DDEC-974E6F36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0" y="3911090"/>
            <a:ext cx="3454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mulations for mobile robots">
            <a:extLst>
              <a:ext uri="{FF2B5EF4-FFF2-40B4-BE49-F238E27FC236}">
                <a16:creationId xmlns:a16="http://schemas.microsoft.com/office/drawing/2014/main" id="{089547BE-DC61-ADBB-734B-A61B0DA12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9103"/>
          <a:stretch/>
        </p:blipFill>
        <p:spPr bwMode="auto">
          <a:xfrm>
            <a:off x="8492402" y="3911090"/>
            <a:ext cx="344509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746563-09F0-8282-40E1-C916CEE6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151" y="1385349"/>
            <a:ext cx="3657600" cy="246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eet and multi-robot simulations in AWS RoboMaker | AWS Robotics Blog">
            <a:extLst>
              <a:ext uri="{FF2B5EF4-FFF2-40B4-BE49-F238E27FC236}">
                <a16:creationId xmlns:a16="http://schemas.microsoft.com/office/drawing/2014/main" id="{58E8D7FE-D43A-6561-A615-D7173E9A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08" y="1850251"/>
            <a:ext cx="3456432" cy="180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926C24-6E79-984A-79B7-A1DF0AE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9DFDF-64FA-FEAF-1565-1105CFBB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kern="0" dirty="0">
                <a:effectLst/>
                <a:latin typeface="Trebuchet MS (Headings)"/>
                <a:ea typeface="Times New Roman" panose="02020603050405020304" pitchFamily="18" charset="0"/>
                <a:cs typeface="Times New Roman" panose="02020603050405020304" pitchFamily="18" charset="0"/>
              </a:rPr>
              <a:t>Scalable and </a:t>
            </a:r>
            <a:r>
              <a:rPr lang="en-US" dirty="0"/>
              <a:t>Parallelizable Multi-Agent Reinforcement Learning for AVs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4A69-F900-F019-19AC-0EDF0865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3A2E2-5A5D-F081-A5C7-6C56EB72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5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8259847" y="522468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T. Samak, C. Samak, S. </a:t>
            </a:r>
            <a:r>
              <a:rPr lang="en-US" sz="1000" dirty="0" err="1">
                <a:solidFill>
                  <a:srgbClr val="747474"/>
                </a:solidFill>
              </a:rPr>
              <a:t>Kandhasamy</a:t>
            </a:r>
            <a:r>
              <a:rPr lang="en-US" sz="1000" dirty="0">
                <a:solidFill>
                  <a:srgbClr val="747474"/>
                </a:solidFill>
              </a:rPr>
              <a:t>, V. Krovi, and M. Xie, “AutoDRIVE: A Comprehensive, Flexible and Integrated Digital Twin Ecosystem for Autonomous Driving Research &amp; Education,” Robotics, vol. 12, no. 3, p. 77, May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https://doi.org/10.3390/robotics12030077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5265D-4449-BD82-92CA-EF2EFDF2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9" y="1476375"/>
            <a:ext cx="7630668" cy="4571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61FDED-A496-E69E-2FE0-F749CE3A821A}"/>
              </a:ext>
            </a:extLst>
          </p:cNvPr>
          <p:cNvSpPr/>
          <p:nvPr/>
        </p:nvSpPr>
        <p:spPr>
          <a:xfrm>
            <a:off x="629178" y="2221814"/>
            <a:ext cx="7493889" cy="213071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284FCA-C5CB-3A86-5B0B-673952917A9C}"/>
              </a:ext>
            </a:extLst>
          </p:cNvPr>
          <p:cNvSpPr txBox="1">
            <a:spLocks/>
          </p:cNvSpPr>
          <p:nvPr/>
        </p:nvSpPr>
        <p:spPr>
          <a:xfrm>
            <a:off x="629179" y="667110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Comparative Analysis of Hardware Platforms </a:t>
            </a:r>
          </a:p>
        </p:txBody>
      </p:sp>
    </p:spTree>
    <p:extLst>
      <p:ext uri="{BB962C8B-B14F-4D97-AF65-F5344CB8AC3E}">
        <p14:creationId xmlns:p14="http://schemas.microsoft.com/office/powerpoint/2010/main" val="18884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41829d9-305b-4af6-8494-753a2a44d293"/>
    <ds:schemaRef ds:uri="74a92416-d9ca-4b07-a40e-6415e67b2c5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4522</TotalTime>
  <Words>2758</Words>
  <Application>Microsoft Office PowerPoint</Application>
  <PresentationFormat>Widescreen</PresentationFormat>
  <Paragraphs>578</Paragraphs>
  <Slides>35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Cambria Math</vt:lpstr>
      <vt:lpstr>Mongolian Baiti</vt:lpstr>
      <vt:lpstr>Roboto</vt:lpstr>
      <vt:lpstr>Trebuchet MS</vt:lpstr>
      <vt:lpstr>Trebuchet MS (Body)</vt:lpstr>
      <vt:lpstr>Trebuchet MS (Headings)</vt:lpstr>
      <vt:lpstr>Wingdings 2</vt:lpstr>
      <vt:lpstr>Wingdings 3</vt:lpstr>
      <vt:lpstr>ARMLab CU-ICAR</vt:lpstr>
      <vt:lpstr>Capstone Project  A Scalable and Parallelizable Multi-Agent Reinforcement Learning Framework for Cooperative and Competitive Autonomous Vehicles</vt:lpstr>
      <vt:lpstr>Project Management</vt:lpstr>
      <vt:lpstr>PowerPoint Presentation</vt:lpstr>
      <vt:lpstr>PowerPoint Presentation</vt:lpstr>
      <vt:lpstr>Research Motivation</vt:lpstr>
      <vt:lpstr>PowerPoint Presentation</vt:lpstr>
      <vt:lpstr>PowerPoint Presentation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Twin Creation</vt:lpstr>
      <vt:lpstr>Digital Twin Capabilities of AutoDRIVE Ecosystem</vt:lpstr>
      <vt:lpstr>PowerPoint Presentation</vt:lpstr>
      <vt:lpstr>PowerPoint Presentation</vt:lpstr>
      <vt:lpstr>PowerPoint Presentation</vt:lpstr>
      <vt:lpstr>Cooperative Multi-Agent RL</vt:lpstr>
      <vt:lpstr>PowerPoint Presentation</vt:lpstr>
      <vt:lpstr>PowerPoint Presentation</vt:lpstr>
      <vt:lpstr>PowerPoint Presentation</vt:lpstr>
      <vt:lpstr>Competitive Multi-Agent RL</vt:lpstr>
      <vt:lpstr>PowerPoint Presentation</vt:lpstr>
      <vt:lpstr>PowerPoint Presentation</vt:lpstr>
      <vt:lpstr>PowerPoint Presentation</vt:lpstr>
      <vt:lpstr>Scalable Simulation Parallelization</vt:lpstr>
      <vt:lpstr>PowerPoint Presentation</vt:lpstr>
      <vt:lpstr>PowerPoint Presentation</vt:lpstr>
      <vt:lpstr>Conclusion</vt:lpstr>
      <vt:lpstr>PowerPoint Presentation</vt:lpstr>
      <vt:lpstr>PowerPoint Presentation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Tanmay Samak</cp:lastModifiedBy>
  <cp:revision>328</cp:revision>
  <dcterms:created xsi:type="dcterms:W3CDTF">2020-04-29T07:35:04Z</dcterms:created>
  <dcterms:modified xsi:type="dcterms:W3CDTF">2023-12-08T17:45:21Z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